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67" r:id="rId6"/>
    <p:sldId id="260" r:id="rId7"/>
    <p:sldId id="261" r:id="rId8"/>
    <p:sldId id="262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109C20-ABD2-4E19-9598-25774EFCE03F}" v="26" dt="2022-06-29T18:02:50.025"/>
    <p1510:client id="{E7A853F7-EC12-43F8-ABF3-61157B290AC3}" v="3" dt="2022-06-29T18:09:32.9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med Benaicha" userId="cca435ce938bc282" providerId="Windows Live" clId="Web-{E7A853F7-EC12-43F8-ABF3-61157B290AC3}"/>
    <pc:docChg chg="modSld">
      <pc:chgData name="Mohamed Benaicha" userId="cca435ce938bc282" providerId="Windows Live" clId="Web-{E7A853F7-EC12-43F8-ABF3-61157B290AC3}" dt="2022-06-29T18:09:32.743" v="1" actId="20577"/>
      <pc:docMkLst>
        <pc:docMk/>
      </pc:docMkLst>
      <pc:sldChg chg="modSp">
        <pc:chgData name="Mohamed Benaicha" userId="cca435ce938bc282" providerId="Windows Live" clId="Web-{E7A853F7-EC12-43F8-ABF3-61157B290AC3}" dt="2022-06-29T18:09:32.743" v="1" actId="20577"/>
        <pc:sldMkLst>
          <pc:docMk/>
          <pc:sldMk cId="754302576" sldId="256"/>
        </pc:sldMkLst>
        <pc:spChg chg="mod">
          <ac:chgData name="Mohamed Benaicha" userId="cca435ce938bc282" providerId="Windows Live" clId="Web-{E7A853F7-EC12-43F8-ABF3-61157B290AC3}" dt="2022-06-29T18:09:32.743" v="1" actId="20577"/>
          <ac:spMkLst>
            <pc:docMk/>
            <pc:sldMk cId="754302576" sldId="256"/>
            <ac:spMk id="2" creationId="{00000000-0000-0000-0000-000000000000}"/>
          </ac:spMkLst>
        </pc:spChg>
      </pc:sldChg>
    </pc:docChg>
  </pc:docChgLst>
  <pc:docChgLst>
    <pc:chgData name="Mohamed Benaicha" userId="cca435ce938bc282" providerId="Windows Live" clId="Web-{DE109C20-ABD2-4E19-9598-25774EFCE03F}"/>
    <pc:docChg chg="addSld modSld">
      <pc:chgData name="Mohamed Benaicha" userId="cca435ce938bc282" providerId="Windows Live" clId="Web-{DE109C20-ABD2-4E19-9598-25774EFCE03F}" dt="2022-06-29T18:02:50.025" v="30" actId="1076"/>
      <pc:docMkLst>
        <pc:docMk/>
      </pc:docMkLst>
      <pc:sldChg chg="modSp">
        <pc:chgData name="Mohamed Benaicha" userId="cca435ce938bc282" providerId="Windows Live" clId="Web-{DE109C20-ABD2-4E19-9598-25774EFCE03F}" dt="2022-06-29T18:01:46.679" v="4" actId="20577"/>
        <pc:sldMkLst>
          <pc:docMk/>
          <pc:sldMk cId="2459719261" sldId="257"/>
        </pc:sldMkLst>
        <pc:spChg chg="mod">
          <ac:chgData name="Mohamed Benaicha" userId="cca435ce938bc282" providerId="Windows Live" clId="Web-{DE109C20-ABD2-4E19-9598-25774EFCE03F}" dt="2022-06-29T18:01:46.679" v="4" actId="20577"/>
          <ac:spMkLst>
            <pc:docMk/>
            <pc:sldMk cId="2459719261" sldId="257"/>
            <ac:spMk id="3" creationId="{00000000-0000-0000-0000-000000000000}"/>
          </ac:spMkLst>
        </pc:spChg>
      </pc:sldChg>
      <pc:sldChg chg="modSp">
        <pc:chgData name="Mohamed Benaicha" userId="cca435ce938bc282" providerId="Windows Live" clId="Web-{DE109C20-ABD2-4E19-9598-25774EFCE03F}" dt="2022-06-29T18:02:50.025" v="30" actId="1076"/>
        <pc:sldMkLst>
          <pc:docMk/>
          <pc:sldMk cId="1040354236" sldId="260"/>
        </pc:sldMkLst>
        <pc:spChg chg="mod">
          <ac:chgData name="Mohamed Benaicha" userId="cca435ce938bc282" providerId="Windows Live" clId="Web-{DE109C20-ABD2-4E19-9598-25774EFCE03F}" dt="2022-06-29T18:02:44.322" v="27" actId="20577"/>
          <ac:spMkLst>
            <pc:docMk/>
            <pc:sldMk cId="1040354236" sldId="260"/>
            <ac:spMk id="3" creationId="{00000000-0000-0000-0000-000000000000}"/>
          </ac:spMkLst>
        </pc:spChg>
        <pc:picChg chg="mod">
          <ac:chgData name="Mohamed Benaicha" userId="cca435ce938bc282" providerId="Windows Live" clId="Web-{DE109C20-ABD2-4E19-9598-25774EFCE03F}" dt="2022-06-29T18:02:48.572" v="29" actId="1076"/>
          <ac:picMkLst>
            <pc:docMk/>
            <pc:sldMk cId="1040354236" sldId="260"/>
            <ac:picMk id="5" creationId="{00000000-0000-0000-0000-000000000000}"/>
          </ac:picMkLst>
        </pc:picChg>
        <pc:picChg chg="mod">
          <ac:chgData name="Mohamed Benaicha" userId="cca435ce938bc282" providerId="Windows Live" clId="Web-{DE109C20-ABD2-4E19-9598-25774EFCE03F}" dt="2022-06-29T18:02:47.056" v="28" actId="1076"/>
          <ac:picMkLst>
            <pc:docMk/>
            <pc:sldMk cId="1040354236" sldId="260"/>
            <ac:picMk id="6" creationId="{00000000-0000-0000-0000-000000000000}"/>
          </ac:picMkLst>
        </pc:picChg>
        <pc:picChg chg="mod">
          <ac:chgData name="Mohamed Benaicha" userId="cca435ce938bc282" providerId="Windows Live" clId="Web-{DE109C20-ABD2-4E19-9598-25774EFCE03F}" dt="2022-06-29T18:02:50.025" v="30" actId="1076"/>
          <ac:picMkLst>
            <pc:docMk/>
            <pc:sldMk cId="1040354236" sldId="260"/>
            <ac:picMk id="1028" creationId="{00000000-0000-0000-0000-000000000000}"/>
          </ac:picMkLst>
        </pc:picChg>
      </pc:sldChg>
      <pc:sldChg chg="modSp">
        <pc:chgData name="Mohamed Benaicha" userId="cca435ce938bc282" providerId="Windows Live" clId="Web-{DE109C20-ABD2-4E19-9598-25774EFCE03F}" dt="2022-06-29T18:02:13.555" v="12" actId="14100"/>
        <pc:sldMkLst>
          <pc:docMk/>
          <pc:sldMk cId="1845085607" sldId="262"/>
        </pc:sldMkLst>
        <pc:spChg chg="mod">
          <ac:chgData name="Mohamed Benaicha" userId="cca435ce938bc282" providerId="Windows Live" clId="Web-{DE109C20-ABD2-4E19-9598-25774EFCE03F}" dt="2022-06-29T18:02:13.555" v="12" actId="14100"/>
          <ac:spMkLst>
            <pc:docMk/>
            <pc:sldMk cId="1845085607" sldId="262"/>
            <ac:spMk id="3" creationId="{00000000-0000-0000-0000-000000000000}"/>
          </ac:spMkLst>
        </pc:spChg>
      </pc:sldChg>
      <pc:sldChg chg="modSp add replId">
        <pc:chgData name="Mohamed Benaicha" userId="cca435ce938bc282" providerId="Windows Live" clId="Web-{DE109C20-ABD2-4E19-9598-25774EFCE03F}" dt="2022-06-29T18:01:39.757" v="2" actId="20577"/>
        <pc:sldMkLst>
          <pc:docMk/>
          <pc:sldMk cId="201520800" sldId="266"/>
        </pc:sldMkLst>
        <pc:spChg chg="mod">
          <ac:chgData name="Mohamed Benaicha" userId="cca435ce938bc282" providerId="Windows Live" clId="Web-{DE109C20-ABD2-4E19-9598-25774EFCE03F}" dt="2022-06-29T18:01:39.757" v="2" actId="20577"/>
          <ac:spMkLst>
            <pc:docMk/>
            <pc:sldMk cId="201520800" sldId="266"/>
            <ac:spMk id="3" creationId="{00000000-0000-0000-0000-000000000000}"/>
          </ac:spMkLst>
        </pc:spChg>
      </pc:sldChg>
      <pc:sldChg chg="delSp modSp add replId">
        <pc:chgData name="Mohamed Benaicha" userId="cca435ce938bc282" providerId="Windows Live" clId="Web-{DE109C20-ABD2-4E19-9598-25774EFCE03F}" dt="2022-06-29T18:02:35.868" v="24" actId="20577"/>
        <pc:sldMkLst>
          <pc:docMk/>
          <pc:sldMk cId="2052888644" sldId="267"/>
        </pc:sldMkLst>
        <pc:spChg chg="mod">
          <ac:chgData name="Mohamed Benaicha" userId="cca435ce938bc282" providerId="Windows Live" clId="Web-{DE109C20-ABD2-4E19-9598-25774EFCE03F}" dt="2022-06-29T18:02:35.868" v="24" actId="20577"/>
          <ac:spMkLst>
            <pc:docMk/>
            <pc:sldMk cId="2052888644" sldId="267"/>
            <ac:spMk id="3" creationId="{00000000-0000-0000-0000-000000000000}"/>
          </ac:spMkLst>
        </pc:spChg>
        <pc:picChg chg="del">
          <ac:chgData name="Mohamed Benaicha" userId="cca435ce938bc282" providerId="Windows Live" clId="Web-{DE109C20-ABD2-4E19-9598-25774EFCE03F}" dt="2022-06-29T18:02:28.899" v="16"/>
          <ac:picMkLst>
            <pc:docMk/>
            <pc:sldMk cId="2052888644" sldId="267"/>
            <ac:picMk id="5" creationId="{00000000-0000-0000-0000-000000000000}"/>
          </ac:picMkLst>
        </pc:picChg>
        <pc:picChg chg="del">
          <ac:chgData name="Mohamed Benaicha" userId="cca435ce938bc282" providerId="Windows Live" clId="Web-{DE109C20-ABD2-4E19-9598-25774EFCE03F}" dt="2022-06-29T18:02:30.118" v="18"/>
          <ac:picMkLst>
            <pc:docMk/>
            <pc:sldMk cId="2052888644" sldId="267"/>
            <ac:picMk id="6" creationId="{00000000-0000-0000-0000-000000000000}"/>
          </ac:picMkLst>
        </pc:picChg>
        <pc:picChg chg="del">
          <ac:chgData name="Mohamed Benaicha" userId="cca435ce938bc282" providerId="Windows Live" clId="Web-{DE109C20-ABD2-4E19-9598-25774EFCE03F}" dt="2022-06-29T18:02:29.571" v="17"/>
          <ac:picMkLst>
            <pc:docMk/>
            <pc:sldMk cId="2052888644" sldId="267"/>
            <ac:picMk id="1028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37871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07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99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2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55339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95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9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953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7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37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40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5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mohbenaicha/Product_Ranking_Syste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ndara"/>
              </a:rPr>
              <a:t>Book Ranking Systems</a:t>
            </a:r>
            <a:endParaRPr lang="en-US" dirty="0">
              <a:latin typeface="Candar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Candara" panose="020E0502030303020204" pitchFamily="34" charset="0"/>
              </a:rPr>
              <a:t>By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Candara" panose="020E0502030303020204" pitchFamily="34" charset="0"/>
              </a:rPr>
              <a:t>: Mohamed Benaicha</a:t>
            </a:r>
          </a:p>
          <a:p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Candara" panose="020E0502030303020204" pitchFamily="34" charset="0"/>
              </a:rPr>
              <a:t>Portfolio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Candara" panose="020E0502030303020204" pitchFamily="34" charset="0"/>
              </a:rPr>
              <a:t>: https://github.com/mohbenaicha</a:t>
            </a:r>
          </a:p>
        </p:txBody>
      </p:sp>
    </p:spTree>
    <p:extLst>
      <p:ext uri="{BB962C8B-B14F-4D97-AF65-F5344CB8AC3E}">
        <p14:creationId xmlns:p14="http://schemas.microsoft.com/office/powerpoint/2010/main" val="75430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Research work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github.com/mohbenaicha/Product_Ranking_System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6069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956734" cy="502920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b="1" dirty="0"/>
              <a:t>Problem</a:t>
            </a:r>
            <a:r>
              <a:rPr lang="en-US" dirty="0"/>
              <a:t>: </a:t>
            </a:r>
            <a:r>
              <a:rPr lang="en-US" dirty="0" smtClean="0"/>
              <a:t>While recommender system specialize in retrieving the top N recommendations for a user, a more intricate ranking of such recommendations is lacking.</a:t>
            </a:r>
            <a:endParaRPr lang="en-US" dirty="0"/>
          </a:p>
          <a:p>
            <a:r>
              <a:rPr lang="en-US" b="1" dirty="0" smtClean="0"/>
              <a:t>Hypothesis</a:t>
            </a:r>
            <a:r>
              <a:rPr lang="en-US" dirty="0" smtClean="0"/>
              <a:t>: recommender like cross and deep networks are able to learn unique ratings recommendations for products but ranking systems would be able to rank every item in order of interest to a user. Rich-feature ranking system should work better than simpler ones that only feature user and book data; </a:t>
            </a:r>
            <a:r>
              <a:rPr lang="en-US" dirty="0" err="1" smtClean="0"/>
              <a:t>listwise</a:t>
            </a:r>
            <a:r>
              <a:rPr lang="en-US" dirty="0" smtClean="0"/>
              <a:t> ranking should work better than the previous two.</a:t>
            </a:r>
            <a:endParaRPr lang="en-US" dirty="0"/>
          </a:p>
          <a:p>
            <a:r>
              <a:rPr lang="en-US" b="1" dirty="0"/>
              <a:t>Methodology</a:t>
            </a:r>
            <a:r>
              <a:rPr lang="en-US" dirty="0"/>
              <a:t>: </a:t>
            </a:r>
            <a:r>
              <a:rPr lang="en-US" dirty="0" smtClean="0"/>
              <a:t>clean </a:t>
            </a:r>
            <a:r>
              <a:rPr lang="en-US" dirty="0" smtClean="0"/>
              <a:t>data</a:t>
            </a:r>
            <a:r>
              <a:rPr lang="en-US" dirty="0" smtClean="0"/>
              <a:t>; engineer </a:t>
            </a:r>
            <a:r>
              <a:rPr lang="en-US" dirty="0" smtClean="0"/>
              <a:t>necessary features for rich ranking and prepare a </a:t>
            </a:r>
            <a:r>
              <a:rPr lang="en-US" dirty="0" err="1" smtClean="0"/>
              <a:t>listwise</a:t>
            </a:r>
            <a:r>
              <a:rPr lang="en-US" dirty="0" smtClean="0"/>
              <a:t> data structuring for </a:t>
            </a:r>
            <a:r>
              <a:rPr lang="en-US" dirty="0" err="1" smtClean="0"/>
              <a:t>listwise</a:t>
            </a:r>
            <a:r>
              <a:rPr lang="en-US" dirty="0" smtClean="0"/>
              <a:t> ranking, </a:t>
            </a:r>
            <a:r>
              <a:rPr lang="en-US" dirty="0" smtClean="0"/>
              <a:t>dimensionality </a:t>
            </a:r>
            <a:r>
              <a:rPr lang="en-US" dirty="0" smtClean="0"/>
              <a:t>reduction through embedding, </a:t>
            </a:r>
            <a:r>
              <a:rPr lang="en-US" dirty="0" smtClean="0"/>
              <a:t>training </a:t>
            </a:r>
            <a:r>
              <a:rPr lang="en-US" dirty="0" smtClean="0"/>
              <a:t>simple, rich  and </a:t>
            </a:r>
            <a:r>
              <a:rPr lang="en-US" dirty="0" err="1" smtClean="0"/>
              <a:t>listwise</a:t>
            </a:r>
            <a:r>
              <a:rPr lang="en-US" dirty="0" smtClean="0"/>
              <a:t> rankers</a:t>
            </a:r>
            <a:endParaRPr lang="en-US" dirty="0"/>
          </a:p>
          <a:p>
            <a:r>
              <a:rPr lang="en-US" b="1" dirty="0"/>
              <a:t>Findings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A simple ranking model based on user and book </a:t>
            </a:r>
            <a:r>
              <a:rPr lang="en-US" dirty="0" err="1" smtClean="0"/>
              <a:t>embeddings</a:t>
            </a:r>
            <a:r>
              <a:rPr lang="en-US" dirty="0" smtClean="0"/>
              <a:t> and a DNN did not produce many unique scores given a user and various books to score</a:t>
            </a:r>
            <a:endParaRPr lang="en-US" dirty="0"/>
          </a:p>
          <a:p>
            <a:pPr lvl="1"/>
            <a:r>
              <a:rPr lang="en-US" dirty="0" smtClean="0"/>
              <a:t>The richer ranking model consisting of user and book </a:t>
            </a:r>
            <a:r>
              <a:rPr lang="en-US" dirty="0" err="1" smtClean="0"/>
              <a:t>embeddings</a:t>
            </a:r>
            <a:r>
              <a:rPr lang="en-US" dirty="0" smtClean="0"/>
              <a:t> as well as engineered feature </a:t>
            </a:r>
            <a:r>
              <a:rPr lang="en-US" dirty="0" err="1" smtClean="0"/>
              <a:t>embeddings</a:t>
            </a:r>
            <a:r>
              <a:rPr lang="en-US" dirty="0" smtClean="0"/>
              <a:t> provided much more unique scores given a user and various books to score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listwise</a:t>
            </a:r>
            <a:r>
              <a:rPr lang="en-US" dirty="0" smtClean="0"/>
              <a:t> ranking algorithm (DNN + </a:t>
            </a:r>
            <a:r>
              <a:rPr lang="en-US" dirty="0" err="1" smtClean="0"/>
              <a:t>listwise</a:t>
            </a:r>
            <a:r>
              <a:rPr lang="en-US" dirty="0" smtClean="0"/>
              <a:t>  loss </a:t>
            </a:r>
            <a:r>
              <a:rPr lang="en-US" dirty="0" smtClean="0"/>
              <a:t>function) </a:t>
            </a:r>
            <a:r>
              <a:rPr lang="en-US" dirty="0" smtClean="0"/>
              <a:t>achieved the least loss when estimating book ranks and confirmed the authors’ claims theoretically even on my </a:t>
            </a:r>
            <a:r>
              <a:rPr lang="en-US" dirty="0"/>
              <a:t>unique dataset (https://www.microsoft.com/en-us/research/publication/learning-to-rank-from-pairwise-approach-to-listwise-approach</a:t>
            </a:r>
            <a:r>
              <a:rPr lang="en-US" dirty="0" smtClean="0"/>
              <a:t>/)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71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956734" cy="502920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b="1" dirty="0"/>
              <a:t>Data/data collection</a:t>
            </a:r>
            <a:r>
              <a:rPr lang="en-US" dirty="0"/>
              <a:t>: unique book review data collected over a period of 3-4 weeks features reviewer, review text, rating, book genres.</a:t>
            </a:r>
          </a:p>
          <a:p>
            <a:r>
              <a:rPr lang="en-US" b="1" dirty="0" smtClean="0"/>
              <a:t>Salient </a:t>
            </a:r>
            <a:r>
              <a:rPr lang="en-US" b="1" dirty="0"/>
              <a:t>challenges/ recommendations for improvements</a:t>
            </a:r>
            <a:r>
              <a:rPr lang="en-US" dirty="0"/>
              <a:t>: </a:t>
            </a:r>
          </a:p>
          <a:p>
            <a:pPr lvl="1"/>
            <a:r>
              <a:rPr lang="en-US" u="sng" dirty="0" smtClean="0"/>
              <a:t>Model </a:t>
            </a:r>
            <a:r>
              <a:rPr lang="en-US" u="sng" dirty="0" smtClean="0"/>
              <a:t>complexity</a:t>
            </a:r>
            <a:r>
              <a:rPr lang="en-US" dirty="0" smtClean="0"/>
              <a:t>: the </a:t>
            </a:r>
            <a:r>
              <a:rPr lang="en-US" dirty="0" err="1" smtClean="0"/>
              <a:t>listwise</a:t>
            </a:r>
            <a:r>
              <a:rPr lang="en-US" dirty="0" smtClean="0"/>
              <a:t> loss is a fairly complex algorithm, but training is fairly quick for simpler architecture, for more complex ones it can become computationally infeasible</a:t>
            </a:r>
          </a:p>
          <a:p>
            <a:pPr lvl="1"/>
            <a:r>
              <a:rPr lang="en-US" u="sng" dirty="0" smtClean="0"/>
              <a:t>Large user and product base</a:t>
            </a:r>
            <a:r>
              <a:rPr lang="en-US" dirty="0" smtClean="0"/>
              <a:t>: as the number of users and items grow, the </a:t>
            </a:r>
            <a:r>
              <a:rPr lang="en-US" dirty="0" err="1" smtClean="0"/>
              <a:t>listwise</a:t>
            </a:r>
            <a:r>
              <a:rPr lang="en-US" dirty="0" smtClean="0"/>
              <a:t> ranking model slows down at an exponential rate; this is intuitive given the dataset for </a:t>
            </a:r>
            <a:r>
              <a:rPr lang="en-US" dirty="0" err="1" smtClean="0"/>
              <a:t>listwise</a:t>
            </a:r>
            <a:r>
              <a:rPr lang="en-US" dirty="0" smtClean="0"/>
              <a:t> ranking is multiple times larger than the same dataset for pairwise ranking</a:t>
            </a:r>
          </a:p>
        </p:txBody>
      </p:sp>
    </p:spTree>
    <p:extLst>
      <p:ext uri="{BB962C8B-B14F-4D97-AF65-F5344CB8AC3E}">
        <p14:creationId xmlns:p14="http://schemas.microsoft.com/office/powerpoint/2010/main" val="20152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Exploration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6302710" cy="4710545"/>
          </a:xfrm>
        </p:spPr>
        <p:txBody>
          <a:bodyPr>
            <a:normAutofit/>
          </a:bodyPr>
          <a:lstStyle/>
          <a:p>
            <a:r>
              <a:rPr lang="en-US" sz="1600" dirty="0"/>
              <a:t>1.7 million book reviews</a:t>
            </a:r>
          </a:p>
          <a:p>
            <a:r>
              <a:rPr lang="en-US" sz="1600" dirty="0"/>
              <a:t>Features: user, review text, rating, book genres</a:t>
            </a:r>
          </a:p>
          <a:p>
            <a:r>
              <a:rPr lang="en-US" sz="1600" dirty="0"/>
              <a:t>720 + book genres (used for feature engineering)</a:t>
            </a:r>
          </a:p>
          <a:p>
            <a:r>
              <a:rPr lang="en-US" sz="1600" dirty="0"/>
              <a:t>700K unique users</a:t>
            </a:r>
          </a:p>
          <a:p>
            <a:r>
              <a:rPr lang="en-US" sz="1600" dirty="0"/>
              <a:t>50-60K unique books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5111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the richer ranking model:</a:t>
            </a:r>
          </a:p>
          <a:p>
            <a:r>
              <a:rPr lang="en-US" dirty="0" smtClean="0"/>
              <a:t>Engineering 4 features representing</a:t>
            </a:r>
            <a:r>
              <a:rPr lang="en-US" i="1" dirty="0" smtClean="0"/>
              <a:t> </a:t>
            </a:r>
            <a:r>
              <a:rPr lang="en-US" dirty="0" smtClean="0"/>
              <a:t>a </a:t>
            </a:r>
            <a:r>
              <a:rPr lang="en-US" i="1" dirty="0" smtClean="0"/>
              <a:t>user’s </a:t>
            </a:r>
            <a:r>
              <a:rPr lang="en-US" i="1" dirty="0"/>
              <a:t>4 </a:t>
            </a:r>
            <a:r>
              <a:rPr lang="en-US" i="1" dirty="0" err="1"/>
              <a:t>favourite</a:t>
            </a:r>
            <a:r>
              <a:rPr lang="en-US" i="1" dirty="0"/>
              <a:t> genres </a:t>
            </a:r>
            <a:r>
              <a:rPr lang="en-US" dirty="0"/>
              <a:t>(requires collecting all of the user’s read books, their genres, and filtering out the top 4 most recurring genres)</a:t>
            </a:r>
          </a:p>
          <a:p>
            <a:r>
              <a:rPr lang="en-US" dirty="0"/>
              <a:t>Engineering 4 features representing</a:t>
            </a:r>
            <a:r>
              <a:rPr lang="en-US" i="1" dirty="0"/>
              <a:t> </a:t>
            </a:r>
            <a:r>
              <a:rPr lang="en-US" i="1" dirty="0" smtClean="0"/>
              <a:t>a</a:t>
            </a:r>
            <a:r>
              <a:rPr lang="en-US" i="1" dirty="0" smtClean="0"/>
              <a:t> book’s </a:t>
            </a:r>
            <a:r>
              <a:rPr lang="en-US" i="1" dirty="0"/>
              <a:t>top 4 genre classifications </a:t>
            </a:r>
            <a:r>
              <a:rPr lang="en-US" dirty="0"/>
              <a:t>(this mostly comes out of the box when data was collected requiring only to take the first 4 genres attributed to the book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For the </a:t>
            </a:r>
            <a:r>
              <a:rPr lang="en-US" dirty="0" err="1" smtClean="0"/>
              <a:t>listwise</a:t>
            </a:r>
            <a:r>
              <a:rPr lang="en-US" dirty="0" smtClean="0"/>
              <a:t> ranking model:</a:t>
            </a:r>
          </a:p>
          <a:p>
            <a:r>
              <a:rPr lang="en-US" dirty="0" smtClean="0"/>
              <a:t>Restructuring the dataset to feature a list of 5 books per customer sampled from a list of 50 books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928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4846320" cy="50292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70000"/>
              </a:lnSpc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User and book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embeddings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+ DNN; MSE loss; RMSE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metrics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70000"/>
              </a:lnSpc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User, book and engineered feature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embeddings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+ DNN; MSE loss; RMSE metrics</a:t>
            </a:r>
          </a:p>
          <a:p>
            <a:pPr>
              <a:lnSpc>
                <a:spcPct val="170000"/>
              </a:lnSpc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User and book list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embeddings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+ DNN; MSE, pairwise and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listwise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loss metrics (tested both), RMSE &amp; NDCG loss metric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Picture 2" descr="TensorFlow Recommende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763" y="2350311"/>
            <a:ext cx="4261139" cy="2396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354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Training</a:t>
            </a:r>
            <a:r>
              <a:rPr lang="en-US" dirty="0"/>
              <a:t>: </a:t>
            </a:r>
            <a:r>
              <a:rPr lang="en-US" dirty="0" smtClean="0"/>
              <a:t>data cleaning, feature transformation </a:t>
            </a:r>
            <a:r>
              <a:rPr lang="en-US" dirty="0" smtClean="0"/>
              <a:t>(engineered featured) and embedding, </a:t>
            </a:r>
            <a:r>
              <a:rPr lang="en-US" dirty="0" err="1" smtClean="0"/>
              <a:t>trainin</a:t>
            </a:r>
            <a:r>
              <a:rPr lang="en-US" dirty="0" smtClean="0"/>
              <a:t> and </a:t>
            </a:r>
            <a:r>
              <a:rPr lang="en-US" dirty="0" smtClean="0"/>
              <a:t>evaluation </a:t>
            </a:r>
            <a:endParaRPr lang="en-US" dirty="0"/>
          </a:p>
          <a:p>
            <a:r>
              <a:rPr lang="en-US" b="1" dirty="0"/>
              <a:t>Inference</a:t>
            </a:r>
            <a:r>
              <a:rPr lang="en-US" dirty="0"/>
              <a:t>: </a:t>
            </a:r>
            <a:r>
              <a:rPr lang="en-US" dirty="0" smtClean="0"/>
              <a:t>data validation, data cleaning</a:t>
            </a:r>
            <a:r>
              <a:rPr lang="en-US" dirty="0"/>
              <a:t>, feature transformation (engineered </a:t>
            </a:r>
            <a:r>
              <a:rPr lang="en-US" dirty="0" smtClean="0"/>
              <a:t>featured), embedding, </a:t>
            </a:r>
            <a:r>
              <a:rPr lang="en-US" dirty="0" smtClean="0"/>
              <a:t>predictions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182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873175" cy="496093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b="1" dirty="0"/>
              <a:t>Development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User data sparsity and cold </a:t>
            </a:r>
            <a:r>
              <a:rPr lang="en-US" dirty="0" smtClean="0"/>
              <a:t>starts</a:t>
            </a:r>
          </a:p>
          <a:p>
            <a:pPr lvl="1"/>
            <a:r>
              <a:rPr lang="en-US" dirty="0" smtClean="0"/>
              <a:t>Collecting and engineering rich features is very pertinent to a good ranking system; research like mining data from customer product reviews exist*</a:t>
            </a:r>
            <a:endParaRPr lang="en-US" dirty="0"/>
          </a:p>
          <a:p>
            <a:pPr lvl="1"/>
            <a:r>
              <a:rPr lang="en-US" dirty="0"/>
              <a:t>Hyper parameter choices are nearly infinite and have consequence on the DCN production models especially when the comes to the </a:t>
            </a:r>
            <a:r>
              <a:rPr lang="en-US" dirty="0" smtClean="0"/>
              <a:t>DNN, and in the case of </a:t>
            </a:r>
            <a:r>
              <a:rPr lang="en-US" dirty="0" err="1" smtClean="0"/>
              <a:t>listwise</a:t>
            </a:r>
            <a:r>
              <a:rPr lang="en-US" dirty="0" smtClean="0"/>
              <a:t> ranking, the size of restructured data (in my case, I had lists of 5 books per user)</a:t>
            </a:r>
          </a:p>
          <a:p>
            <a:pPr lvl="1"/>
            <a:r>
              <a:rPr lang="en-US" dirty="0"/>
              <a:t>Custom networks such as </a:t>
            </a:r>
            <a:r>
              <a:rPr lang="en-US" dirty="0" err="1"/>
              <a:t>ListNet</a:t>
            </a:r>
            <a:r>
              <a:rPr lang="en-US" dirty="0"/>
              <a:t> become infeasible </a:t>
            </a:r>
            <a:r>
              <a:rPr lang="en-US" dirty="0" smtClean="0"/>
              <a:t>when training if the user base is large</a:t>
            </a:r>
            <a:endParaRPr lang="en-US" dirty="0"/>
          </a:p>
          <a:p>
            <a:r>
              <a:rPr lang="en-US" b="1" dirty="0"/>
              <a:t>Production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Very large </a:t>
            </a:r>
            <a:r>
              <a:rPr lang="en-US" dirty="0" smtClean="0"/>
              <a:t>networks </a:t>
            </a:r>
            <a:r>
              <a:rPr lang="en-US" dirty="0"/>
              <a:t>(constant memory space allocated creates scaling problems) – this is slightly abated by the use of </a:t>
            </a:r>
            <a:r>
              <a:rPr lang="en-US" dirty="0" err="1"/>
              <a:t>embeddings</a:t>
            </a:r>
            <a:r>
              <a:rPr lang="en-US" dirty="0"/>
              <a:t> to shrink data dimensionality (and hence model size) </a:t>
            </a:r>
            <a:r>
              <a:rPr lang="en-US" dirty="0" smtClean="0"/>
              <a:t>significantly</a:t>
            </a:r>
          </a:p>
          <a:p>
            <a:pPr lvl="1"/>
            <a:r>
              <a:rPr lang="en-US" dirty="0" smtClean="0"/>
              <a:t>Ranking systems are not and should not be standalone in order not to lose context</a:t>
            </a:r>
            <a:r>
              <a:rPr lang="en-US" smtClean="0"/>
              <a:t>; instead, </a:t>
            </a:r>
            <a:r>
              <a:rPr lang="en-US" dirty="0" smtClean="0"/>
              <a:t>cooperate with other ranking systems or recommender systems**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r>
              <a:rPr lang="en-US" dirty="0"/>
              <a:t>*</a:t>
            </a:r>
            <a:r>
              <a:rPr lang="en-US" dirty="0" smtClean="0"/>
              <a:t>http</a:t>
            </a:r>
            <a:r>
              <a:rPr lang="en-US" dirty="0"/>
              <a:t>://users.ece.northwestern.edu/~</a:t>
            </a:r>
            <a:r>
              <a:rPr lang="en-US" dirty="0" smtClean="0"/>
              <a:t>choudhar/Publications/MiningMillionsofReviewsATechniqueToRankProductsBasedOnImportanceofReviews.pdf</a:t>
            </a:r>
          </a:p>
          <a:p>
            <a:pPr marL="274320" lvl="1" indent="0">
              <a:buNone/>
            </a:pPr>
            <a:r>
              <a:rPr lang="en-US" dirty="0"/>
              <a:t>** https://arxiv.org/pdf/1907.12372.pdf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085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 production package is currentl</a:t>
            </a:r>
            <a:r>
              <a:rPr lang="en-US" b="1" dirty="0" smtClean="0"/>
              <a:t>y in the works and will pose a challenge</a:t>
            </a:r>
            <a:endParaRPr lang="en-US" b="1" dirty="0" smtClean="0"/>
          </a:p>
          <a:p>
            <a:r>
              <a:rPr lang="en-US" dirty="0" smtClean="0"/>
              <a:t>Modules for training (ex: pipeline.py)</a:t>
            </a:r>
          </a:p>
          <a:p>
            <a:r>
              <a:rPr lang="en-US" dirty="0" smtClean="0"/>
              <a:t>Modules for modelling tools and data processing utilities (ex: import_date.py)</a:t>
            </a:r>
          </a:p>
          <a:p>
            <a:r>
              <a:rPr lang="en-US" dirty="0" smtClean="0"/>
              <a:t>Modules for package building/ publishing (ex setup.py, README.md)</a:t>
            </a:r>
          </a:p>
          <a:p>
            <a:r>
              <a:rPr lang="en-US" dirty="0" smtClean="0"/>
              <a:t>Modules for validation and testing (ex: </a:t>
            </a:r>
            <a:r>
              <a:rPr lang="en-US" dirty="0" err="1" smtClean="0"/>
              <a:t>PyTest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Modules for REST APIs (ex: app.py, api.py)</a:t>
            </a:r>
          </a:p>
          <a:p>
            <a:r>
              <a:rPr lang="en-US" dirty="0" smtClean="0"/>
              <a:t>Saved model/weights object, fitted encoders object, string lookups objects, etc. (ex: </a:t>
            </a:r>
            <a:r>
              <a:rPr lang="en-US" dirty="0" err="1" smtClean="0"/>
              <a:t>joblib</a:t>
            </a:r>
            <a:r>
              <a:rPr lang="en-US" dirty="0" smtClean="0"/>
              <a:t> files)</a:t>
            </a:r>
          </a:p>
          <a:p>
            <a:r>
              <a:rPr lang="en-US" dirty="0" smtClean="0"/>
              <a:t>CI/CD files (ex: I use </a:t>
            </a:r>
            <a:r>
              <a:rPr lang="en-US" dirty="0" err="1" smtClean="0"/>
              <a:t>CircleCI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 files)</a:t>
            </a:r>
          </a:p>
          <a:p>
            <a:r>
              <a:rPr lang="en-US" dirty="0" err="1" smtClean="0"/>
              <a:t>Config</a:t>
            </a:r>
            <a:r>
              <a:rPr lang="en-US" dirty="0" smtClean="0"/>
              <a:t>/ </a:t>
            </a:r>
            <a:r>
              <a:rPr lang="en-US" dirty="0" err="1" smtClean="0"/>
              <a:t>env</a:t>
            </a:r>
            <a:r>
              <a:rPr lang="en-US" dirty="0" smtClean="0"/>
              <a:t> variable/code dependency files (ex: model </a:t>
            </a:r>
            <a:r>
              <a:rPr lang="en-US" dirty="0" err="1" smtClean="0"/>
              <a:t>config</a:t>
            </a:r>
            <a:r>
              <a:rPr lang="en-US" dirty="0" smtClean="0"/>
              <a:t>, app </a:t>
            </a:r>
            <a:r>
              <a:rPr lang="en-US" dirty="0" err="1" smtClean="0"/>
              <a:t>config</a:t>
            </a:r>
            <a:r>
              <a:rPr lang="en-US" dirty="0" smtClean="0"/>
              <a:t>, </a:t>
            </a:r>
            <a:r>
              <a:rPr lang="en-US" dirty="0" err="1" smtClean="0"/>
              <a:t>api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, Docker, </a:t>
            </a:r>
            <a:r>
              <a:rPr lang="en-US" dirty="0" err="1" smtClean="0"/>
              <a:t>CircleCI</a:t>
            </a:r>
            <a:r>
              <a:rPr lang="en-US" dirty="0" smtClean="0"/>
              <a:t>, etc.)</a:t>
            </a:r>
          </a:p>
          <a:p>
            <a:r>
              <a:rPr lang="en-US" dirty="0" smtClean="0"/>
              <a:t>Shell/bash scripts for various deployments steps (ex: bootstrapping for cloud-based deployment, EC2; Docker container building; Kubernetes services)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11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380</TotalTime>
  <Words>880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Candara</vt:lpstr>
      <vt:lpstr>Century Schoolbook</vt:lpstr>
      <vt:lpstr>Wingdings 2</vt:lpstr>
      <vt:lpstr>View</vt:lpstr>
      <vt:lpstr>Book Ranking Systems</vt:lpstr>
      <vt:lpstr>Summary</vt:lpstr>
      <vt:lpstr>Summary</vt:lpstr>
      <vt:lpstr>Data Exploration</vt:lpstr>
      <vt:lpstr>Feature engineering</vt:lpstr>
      <vt:lpstr>Modelling</vt:lpstr>
      <vt:lpstr>Pipeline</vt:lpstr>
      <vt:lpstr>Challenges</vt:lpstr>
      <vt:lpstr>Production package</vt:lpstr>
      <vt:lpstr>Source code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Sentiment Analysis</dc:title>
  <dc:creator>Mohamed Benaicha</dc:creator>
  <cp:lastModifiedBy>Mohamed Benaicha</cp:lastModifiedBy>
  <cp:revision>51</cp:revision>
  <dcterms:created xsi:type="dcterms:W3CDTF">2022-06-28T15:45:17Z</dcterms:created>
  <dcterms:modified xsi:type="dcterms:W3CDTF">2022-06-29T22:18:00Z</dcterms:modified>
</cp:coreProperties>
</file>