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8" r:id="rId6"/>
    <p:sldId id="259" r:id="rId7"/>
    <p:sldId id="260" r:id="rId8"/>
    <p:sldId id="261" r:id="rId9"/>
    <p:sldId id="262"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109C20-ABD2-4E19-9598-25774EFCE03F}" v="26" dt="2022-06-29T18:02:50.025"/>
    <p1510:client id="{E7A853F7-EC12-43F8-ABF3-61157B290AC3}" v="3" dt="2022-06-29T18:09:32.9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med Benaicha" userId="cca435ce938bc282" providerId="Windows Live" clId="Web-{E7A853F7-EC12-43F8-ABF3-61157B290AC3}"/>
    <pc:docChg chg="modSld">
      <pc:chgData name="Mohamed Benaicha" userId="cca435ce938bc282" providerId="Windows Live" clId="Web-{E7A853F7-EC12-43F8-ABF3-61157B290AC3}" dt="2022-06-29T18:09:32.743" v="1" actId="20577"/>
      <pc:docMkLst>
        <pc:docMk/>
      </pc:docMkLst>
      <pc:sldChg chg="modSp">
        <pc:chgData name="Mohamed Benaicha" userId="cca435ce938bc282" providerId="Windows Live" clId="Web-{E7A853F7-EC12-43F8-ABF3-61157B290AC3}" dt="2022-06-29T18:09:32.743" v="1" actId="20577"/>
        <pc:sldMkLst>
          <pc:docMk/>
          <pc:sldMk cId="754302576" sldId="256"/>
        </pc:sldMkLst>
        <pc:spChg chg="mod">
          <ac:chgData name="Mohamed Benaicha" userId="cca435ce938bc282" providerId="Windows Live" clId="Web-{E7A853F7-EC12-43F8-ABF3-61157B290AC3}" dt="2022-06-29T18:09:32.743" v="1" actId="20577"/>
          <ac:spMkLst>
            <pc:docMk/>
            <pc:sldMk cId="754302576" sldId="256"/>
            <ac:spMk id="2" creationId="{00000000-0000-0000-0000-000000000000}"/>
          </ac:spMkLst>
        </pc:spChg>
      </pc:sldChg>
    </pc:docChg>
  </pc:docChgLst>
  <pc:docChgLst>
    <pc:chgData name="Mohamed Benaicha" userId="cca435ce938bc282" providerId="Windows Live" clId="Web-{DE109C20-ABD2-4E19-9598-25774EFCE03F}"/>
    <pc:docChg chg="addSld modSld">
      <pc:chgData name="Mohamed Benaicha" userId="cca435ce938bc282" providerId="Windows Live" clId="Web-{DE109C20-ABD2-4E19-9598-25774EFCE03F}" dt="2022-06-29T18:02:50.025" v="30" actId="1076"/>
      <pc:docMkLst>
        <pc:docMk/>
      </pc:docMkLst>
      <pc:sldChg chg="modSp">
        <pc:chgData name="Mohamed Benaicha" userId="cca435ce938bc282" providerId="Windows Live" clId="Web-{DE109C20-ABD2-4E19-9598-25774EFCE03F}" dt="2022-06-29T18:01:46.679" v="4" actId="20577"/>
        <pc:sldMkLst>
          <pc:docMk/>
          <pc:sldMk cId="2459719261" sldId="257"/>
        </pc:sldMkLst>
        <pc:spChg chg="mod">
          <ac:chgData name="Mohamed Benaicha" userId="cca435ce938bc282" providerId="Windows Live" clId="Web-{DE109C20-ABD2-4E19-9598-25774EFCE03F}" dt="2022-06-29T18:01:46.679" v="4" actId="20577"/>
          <ac:spMkLst>
            <pc:docMk/>
            <pc:sldMk cId="2459719261" sldId="257"/>
            <ac:spMk id="3" creationId="{00000000-0000-0000-0000-000000000000}"/>
          </ac:spMkLst>
        </pc:spChg>
      </pc:sldChg>
      <pc:sldChg chg="modSp">
        <pc:chgData name="Mohamed Benaicha" userId="cca435ce938bc282" providerId="Windows Live" clId="Web-{DE109C20-ABD2-4E19-9598-25774EFCE03F}" dt="2022-06-29T18:02:50.025" v="30" actId="1076"/>
        <pc:sldMkLst>
          <pc:docMk/>
          <pc:sldMk cId="1040354236" sldId="260"/>
        </pc:sldMkLst>
        <pc:spChg chg="mod">
          <ac:chgData name="Mohamed Benaicha" userId="cca435ce938bc282" providerId="Windows Live" clId="Web-{DE109C20-ABD2-4E19-9598-25774EFCE03F}" dt="2022-06-29T18:02:44.322" v="27" actId="20577"/>
          <ac:spMkLst>
            <pc:docMk/>
            <pc:sldMk cId="1040354236" sldId="260"/>
            <ac:spMk id="3" creationId="{00000000-0000-0000-0000-000000000000}"/>
          </ac:spMkLst>
        </pc:spChg>
        <pc:picChg chg="mod">
          <ac:chgData name="Mohamed Benaicha" userId="cca435ce938bc282" providerId="Windows Live" clId="Web-{DE109C20-ABD2-4E19-9598-25774EFCE03F}" dt="2022-06-29T18:02:48.572" v="29" actId="1076"/>
          <ac:picMkLst>
            <pc:docMk/>
            <pc:sldMk cId="1040354236" sldId="260"/>
            <ac:picMk id="5" creationId="{00000000-0000-0000-0000-000000000000}"/>
          </ac:picMkLst>
        </pc:picChg>
        <pc:picChg chg="mod">
          <ac:chgData name="Mohamed Benaicha" userId="cca435ce938bc282" providerId="Windows Live" clId="Web-{DE109C20-ABD2-4E19-9598-25774EFCE03F}" dt="2022-06-29T18:02:47.056" v="28" actId="1076"/>
          <ac:picMkLst>
            <pc:docMk/>
            <pc:sldMk cId="1040354236" sldId="260"/>
            <ac:picMk id="6" creationId="{00000000-0000-0000-0000-000000000000}"/>
          </ac:picMkLst>
        </pc:picChg>
        <pc:picChg chg="mod">
          <ac:chgData name="Mohamed Benaicha" userId="cca435ce938bc282" providerId="Windows Live" clId="Web-{DE109C20-ABD2-4E19-9598-25774EFCE03F}" dt="2022-06-29T18:02:50.025" v="30" actId="1076"/>
          <ac:picMkLst>
            <pc:docMk/>
            <pc:sldMk cId="1040354236" sldId="260"/>
            <ac:picMk id="1028" creationId="{00000000-0000-0000-0000-000000000000}"/>
          </ac:picMkLst>
        </pc:picChg>
      </pc:sldChg>
      <pc:sldChg chg="modSp">
        <pc:chgData name="Mohamed Benaicha" userId="cca435ce938bc282" providerId="Windows Live" clId="Web-{DE109C20-ABD2-4E19-9598-25774EFCE03F}" dt="2022-06-29T18:02:13.555" v="12" actId="14100"/>
        <pc:sldMkLst>
          <pc:docMk/>
          <pc:sldMk cId="1845085607" sldId="262"/>
        </pc:sldMkLst>
        <pc:spChg chg="mod">
          <ac:chgData name="Mohamed Benaicha" userId="cca435ce938bc282" providerId="Windows Live" clId="Web-{DE109C20-ABD2-4E19-9598-25774EFCE03F}" dt="2022-06-29T18:02:13.555" v="12" actId="14100"/>
          <ac:spMkLst>
            <pc:docMk/>
            <pc:sldMk cId="1845085607" sldId="262"/>
            <ac:spMk id="3" creationId="{00000000-0000-0000-0000-000000000000}"/>
          </ac:spMkLst>
        </pc:spChg>
      </pc:sldChg>
      <pc:sldChg chg="modSp add replId">
        <pc:chgData name="Mohamed Benaicha" userId="cca435ce938bc282" providerId="Windows Live" clId="Web-{DE109C20-ABD2-4E19-9598-25774EFCE03F}" dt="2022-06-29T18:01:39.757" v="2" actId="20577"/>
        <pc:sldMkLst>
          <pc:docMk/>
          <pc:sldMk cId="201520800" sldId="266"/>
        </pc:sldMkLst>
        <pc:spChg chg="mod">
          <ac:chgData name="Mohamed Benaicha" userId="cca435ce938bc282" providerId="Windows Live" clId="Web-{DE109C20-ABD2-4E19-9598-25774EFCE03F}" dt="2022-06-29T18:01:39.757" v="2" actId="20577"/>
          <ac:spMkLst>
            <pc:docMk/>
            <pc:sldMk cId="201520800" sldId="266"/>
            <ac:spMk id="3" creationId="{00000000-0000-0000-0000-000000000000}"/>
          </ac:spMkLst>
        </pc:spChg>
      </pc:sldChg>
      <pc:sldChg chg="delSp modSp add replId">
        <pc:chgData name="Mohamed Benaicha" userId="cca435ce938bc282" providerId="Windows Live" clId="Web-{DE109C20-ABD2-4E19-9598-25774EFCE03F}" dt="2022-06-29T18:02:35.868" v="24" actId="20577"/>
        <pc:sldMkLst>
          <pc:docMk/>
          <pc:sldMk cId="2052888644" sldId="267"/>
        </pc:sldMkLst>
        <pc:spChg chg="mod">
          <ac:chgData name="Mohamed Benaicha" userId="cca435ce938bc282" providerId="Windows Live" clId="Web-{DE109C20-ABD2-4E19-9598-25774EFCE03F}" dt="2022-06-29T18:02:35.868" v="24" actId="20577"/>
          <ac:spMkLst>
            <pc:docMk/>
            <pc:sldMk cId="2052888644" sldId="267"/>
            <ac:spMk id="3" creationId="{00000000-0000-0000-0000-000000000000}"/>
          </ac:spMkLst>
        </pc:spChg>
        <pc:picChg chg="del">
          <ac:chgData name="Mohamed Benaicha" userId="cca435ce938bc282" providerId="Windows Live" clId="Web-{DE109C20-ABD2-4E19-9598-25774EFCE03F}" dt="2022-06-29T18:02:28.899" v="16"/>
          <ac:picMkLst>
            <pc:docMk/>
            <pc:sldMk cId="2052888644" sldId="267"/>
            <ac:picMk id="5" creationId="{00000000-0000-0000-0000-000000000000}"/>
          </ac:picMkLst>
        </pc:picChg>
        <pc:picChg chg="del">
          <ac:chgData name="Mohamed Benaicha" userId="cca435ce938bc282" providerId="Windows Live" clId="Web-{DE109C20-ABD2-4E19-9598-25774EFCE03F}" dt="2022-06-29T18:02:30.118" v="18"/>
          <ac:picMkLst>
            <pc:docMk/>
            <pc:sldMk cId="2052888644" sldId="267"/>
            <ac:picMk id="6" creationId="{00000000-0000-0000-0000-000000000000}"/>
          </ac:picMkLst>
        </pc:picChg>
        <pc:picChg chg="del">
          <ac:chgData name="Mohamed Benaicha" userId="cca435ce938bc282" providerId="Windows Live" clId="Web-{DE109C20-ABD2-4E19-9598-25774EFCE03F}" dt="2022-06-29T18:02:29.571" v="17"/>
          <ac:picMkLst>
            <pc:docMk/>
            <pc:sldMk cId="2052888644" sldId="267"/>
            <ac:picMk id="102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E55C77F4-43D8-4552-9E89-E84ACE13B43F}"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37871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169270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235159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5596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77F4-43D8-4552-9E89-E84ACE13B43F}"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5533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4B7160-73C2-45CD-96E8-FA0C754B6242}"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193779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4B7160-73C2-45CD-96E8-FA0C754B6242}" type="datetimeFigureOut">
              <a:rPr lang="en-US" smtClean="0"/>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133779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4B7160-73C2-45CD-96E8-FA0C754B6242}" type="datetimeFigureOut">
              <a:rPr lang="en-US" smtClean="0"/>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398495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B7160-73C2-45CD-96E8-FA0C754B6242}" type="datetimeFigureOut">
              <a:rPr lang="en-US" smtClean="0"/>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181487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4B7160-73C2-45CD-96E8-FA0C754B6242}"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423183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4B7160-73C2-45CD-96E8-FA0C754B6242}"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753940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64B7160-73C2-45CD-96E8-FA0C754B6242}" type="datetimeFigureOut">
              <a:rPr lang="en-US" smtClean="0"/>
              <a:t>6/29/2022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E55C77F4-43D8-4552-9E89-E84ACE13B43F}" type="slidenum">
              <a:rPr lang="en-US" smtClean="0"/>
              <a:t>‹#›</a:t>
            </a:fld>
            <a:endParaRPr lang="en-US"/>
          </a:p>
        </p:txBody>
      </p:sp>
    </p:spTree>
    <p:extLst>
      <p:ext uri="{BB962C8B-B14F-4D97-AF65-F5344CB8AC3E}">
        <p14:creationId xmlns:p14="http://schemas.microsoft.com/office/powerpoint/2010/main" val="2716157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ndara"/>
              </a:rPr>
              <a:t>Geospatial Prediction – MCI Crime Locations</a:t>
            </a:r>
            <a:endParaRPr lang="en-US" dirty="0">
              <a:latin typeface="Candara"/>
            </a:endParaRPr>
          </a:p>
        </p:txBody>
      </p:sp>
      <p:sp>
        <p:nvSpPr>
          <p:cNvPr id="3" name="Subtitle 2"/>
          <p:cNvSpPr>
            <a:spLocks noGrp="1"/>
          </p:cNvSpPr>
          <p:nvPr>
            <p:ph type="subTitle" idx="1"/>
          </p:nvPr>
        </p:nvSpPr>
        <p:spPr/>
        <p:txBody>
          <a:bodyPr/>
          <a:lstStyle/>
          <a:p>
            <a:r>
              <a:rPr lang="en-US" b="1" dirty="0">
                <a:solidFill>
                  <a:schemeClr val="tx1">
                    <a:lumMod val="95000"/>
                  </a:schemeClr>
                </a:solidFill>
                <a:latin typeface="Candara" panose="020E0502030303020204" pitchFamily="34" charset="0"/>
              </a:rPr>
              <a:t>By</a:t>
            </a:r>
            <a:r>
              <a:rPr lang="en-US" dirty="0">
                <a:solidFill>
                  <a:schemeClr val="tx1">
                    <a:lumMod val="95000"/>
                  </a:schemeClr>
                </a:solidFill>
                <a:latin typeface="Candara" panose="020E0502030303020204" pitchFamily="34" charset="0"/>
              </a:rPr>
              <a:t>: Mohamed Benaicha</a:t>
            </a:r>
          </a:p>
          <a:p>
            <a:r>
              <a:rPr lang="en-US" b="1" dirty="0">
                <a:solidFill>
                  <a:schemeClr val="tx1">
                    <a:lumMod val="95000"/>
                  </a:schemeClr>
                </a:solidFill>
                <a:latin typeface="Candara" panose="020E0502030303020204" pitchFamily="34" charset="0"/>
              </a:rPr>
              <a:t>Portfolio</a:t>
            </a:r>
            <a:r>
              <a:rPr lang="en-US" dirty="0">
                <a:solidFill>
                  <a:schemeClr val="tx1">
                    <a:lumMod val="95000"/>
                  </a:schemeClr>
                </a:solidFill>
                <a:latin typeface="Candara" panose="020E0502030303020204" pitchFamily="34" charset="0"/>
              </a:rPr>
              <a:t>: https://github.com/mohbenaicha</a:t>
            </a:r>
          </a:p>
        </p:txBody>
      </p:sp>
    </p:spTree>
    <p:extLst>
      <p:ext uri="{BB962C8B-B14F-4D97-AF65-F5344CB8AC3E}">
        <p14:creationId xmlns:p14="http://schemas.microsoft.com/office/powerpoint/2010/main" val="754302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package</a:t>
            </a:r>
          </a:p>
        </p:txBody>
      </p:sp>
      <p:sp>
        <p:nvSpPr>
          <p:cNvPr id="3" name="Content Placeholder 2"/>
          <p:cNvSpPr>
            <a:spLocks noGrp="1"/>
          </p:cNvSpPr>
          <p:nvPr>
            <p:ph idx="1"/>
          </p:nvPr>
        </p:nvSpPr>
        <p:spPr/>
        <p:txBody>
          <a:bodyPr>
            <a:normAutofit fontScale="92500" lnSpcReduction="20000"/>
          </a:bodyPr>
          <a:lstStyle/>
          <a:p>
            <a:r>
              <a:rPr lang="en-US" dirty="0"/>
              <a:t>Modules for training (ex: pipeline.py)</a:t>
            </a:r>
          </a:p>
          <a:p>
            <a:r>
              <a:rPr lang="en-US" dirty="0"/>
              <a:t>Modules for modelling tools and data processing utilities (ex: import_date.py)</a:t>
            </a:r>
          </a:p>
          <a:p>
            <a:r>
              <a:rPr lang="en-US" dirty="0"/>
              <a:t>Modules for package building/ publishing (ex setup.py, README.md)</a:t>
            </a:r>
          </a:p>
          <a:p>
            <a:r>
              <a:rPr lang="en-US" dirty="0"/>
              <a:t>Modules for validation and testing (ex: </a:t>
            </a:r>
            <a:r>
              <a:rPr lang="en-US" dirty="0" err="1"/>
              <a:t>PyTest</a:t>
            </a:r>
            <a:r>
              <a:rPr lang="en-US" dirty="0"/>
              <a:t>)</a:t>
            </a:r>
          </a:p>
          <a:p>
            <a:r>
              <a:rPr lang="en-US" dirty="0"/>
              <a:t>Modules for REST APIs (ex: app.py, api.py)</a:t>
            </a:r>
          </a:p>
          <a:p>
            <a:r>
              <a:rPr lang="en-US" dirty="0"/>
              <a:t>Saved model/weights object, fitted encoders object, string lookups objects, etc. (ex</a:t>
            </a:r>
            <a:r>
              <a:rPr lang="en-US"/>
              <a:t>: </a:t>
            </a:r>
            <a:r>
              <a:rPr lang="en-US" smtClean="0"/>
              <a:t>joblib</a:t>
            </a:r>
            <a:r>
              <a:rPr lang="en-US" dirty="0" smtClean="0"/>
              <a:t> </a:t>
            </a:r>
            <a:r>
              <a:rPr lang="en-US" dirty="0"/>
              <a:t>files)</a:t>
            </a:r>
          </a:p>
          <a:p>
            <a:r>
              <a:rPr lang="en-US" dirty="0"/>
              <a:t>CI/CD files (ex: I use </a:t>
            </a:r>
            <a:r>
              <a:rPr lang="en-US" dirty="0" err="1"/>
              <a:t>CircleCI</a:t>
            </a:r>
            <a:r>
              <a:rPr lang="en-US" dirty="0"/>
              <a:t> </a:t>
            </a:r>
            <a:r>
              <a:rPr lang="en-US" dirty="0" err="1"/>
              <a:t>config</a:t>
            </a:r>
            <a:r>
              <a:rPr lang="en-US" dirty="0"/>
              <a:t> files)</a:t>
            </a:r>
          </a:p>
          <a:p>
            <a:r>
              <a:rPr lang="en-US" dirty="0" err="1"/>
              <a:t>Config</a:t>
            </a:r>
            <a:r>
              <a:rPr lang="en-US" dirty="0"/>
              <a:t>/ </a:t>
            </a:r>
            <a:r>
              <a:rPr lang="en-US" dirty="0" err="1"/>
              <a:t>env</a:t>
            </a:r>
            <a:r>
              <a:rPr lang="en-US" dirty="0"/>
              <a:t> variable/code dependency files (ex: model </a:t>
            </a:r>
            <a:r>
              <a:rPr lang="en-US" dirty="0" err="1"/>
              <a:t>config</a:t>
            </a:r>
            <a:r>
              <a:rPr lang="en-US" dirty="0"/>
              <a:t>, app </a:t>
            </a:r>
            <a:r>
              <a:rPr lang="en-US" dirty="0" err="1"/>
              <a:t>config</a:t>
            </a:r>
            <a:r>
              <a:rPr lang="en-US" dirty="0"/>
              <a:t>, </a:t>
            </a:r>
            <a:r>
              <a:rPr lang="en-US" dirty="0" err="1"/>
              <a:t>api</a:t>
            </a:r>
            <a:r>
              <a:rPr lang="en-US" dirty="0"/>
              <a:t> </a:t>
            </a:r>
            <a:r>
              <a:rPr lang="en-US" dirty="0" err="1"/>
              <a:t>config</a:t>
            </a:r>
            <a:r>
              <a:rPr lang="en-US" dirty="0"/>
              <a:t>, Docker, </a:t>
            </a:r>
            <a:r>
              <a:rPr lang="en-US" dirty="0" err="1"/>
              <a:t>CircleCI</a:t>
            </a:r>
            <a:r>
              <a:rPr lang="en-US" dirty="0"/>
              <a:t>, etc.)</a:t>
            </a:r>
          </a:p>
          <a:p>
            <a:r>
              <a:rPr lang="en-US" dirty="0"/>
              <a:t>Shell/bash scripts for various deployments steps (ex: bootstrapping for cloud-based deployment, EC2; Docker container building; Kubernetes services)</a:t>
            </a:r>
          </a:p>
          <a:p>
            <a:endParaRPr lang="en-US" dirty="0"/>
          </a:p>
          <a:p>
            <a:endParaRPr lang="en-US" dirty="0"/>
          </a:p>
        </p:txBody>
      </p:sp>
    </p:spTree>
    <p:extLst>
      <p:ext uri="{BB962C8B-B14F-4D97-AF65-F5344CB8AC3E}">
        <p14:creationId xmlns:p14="http://schemas.microsoft.com/office/powerpoint/2010/main" val="522111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code</a:t>
            </a:r>
          </a:p>
        </p:txBody>
      </p:sp>
      <p:sp>
        <p:nvSpPr>
          <p:cNvPr id="3" name="Content Placeholder 2"/>
          <p:cNvSpPr>
            <a:spLocks noGrp="1"/>
          </p:cNvSpPr>
          <p:nvPr>
            <p:ph idx="1"/>
          </p:nvPr>
        </p:nvSpPr>
        <p:spPr/>
        <p:txBody>
          <a:bodyPr/>
          <a:lstStyle/>
          <a:p>
            <a:r>
              <a:rPr lang="en-US" dirty="0"/>
              <a:t>https://github.com/mohbenaicha/TPS-MCI-Location-Prediction</a:t>
            </a:r>
          </a:p>
        </p:txBody>
      </p:sp>
    </p:spTree>
    <p:extLst>
      <p:ext uri="{BB962C8B-B14F-4D97-AF65-F5344CB8AC3E}">
        <p14:creationId xmlns:p14="http://schemas.microsoft.com/office/powerpoint/2010/main" val="421606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1261872" y="1828800"/>
            <a:ext cx="9956734" cy="5029200"/>
          </a:xfrm>
        </p:spPr>
        <p:txBody>
          <a:bodyPr vert="horz" lIns="91440" tIns="45720" rIns="91440" bIns="45720" rtlCol="0" anchor="t">
            <a:normAutofit/>
          </a:bodyPr>
          <a:lstStyle/>
          <a:p>
            <a:r>
              <a:rPr lang="en-US" b="1" dirty="0"/>
              <a:t>Problem</a:t>
            </a:r>
            <a:r>
              <a:rPr lang="en-US" dirty="0"/>
              <a:t>: </a:t>
            </a:r>
            <a:r>
              <a:rPr lang="en-US" dirty="0" smtClean="0"/>
              <a:t>the range of patrol zones is large and consumes PD resources, hence an approach that pinpoints hot crime locations is required</a:t>
            </a:r>
            <a:endParaRPr lang="en-US" dirty="0"/>
          </a:p>
          <a:p>
            <a:r>
              <a:rPr lang="en-US" b="1" dirty="0"/>
              <a:t>Hypothesis</a:t>
            </a:r>
            <a:r>
              <a:rPr lang="en-US" dirty="0"/>
              <a:t>: </a:t>
            </a:r>
            <a:r>
              <a:rPr lang="en-US" dirty="0" smtClean="0"/>
              <a:t>while counting the number of crime incidence and mapping it according to a heat map may provide some help, it doesn’t pick up more subtle patterns such as temporal patterns. Linear or non-linear regression algorithms may work better, while crime occurrence is hypothesized to be very random.</a:t>
            </a:r>
            <a:endParaRPr lang="en-US" dirty="0"/>
          </a:p>
          <a:p>
            <a:r>
              <a:rPr lang="en-US" b="1" dirty="0"/>
              <a:t>Methodology</a:t>
            </a:r>
            <a:r>
              <a:rPr lang="en-US" dirty="0"/>
              <a:t>: </a:t>
            </a:r>
            <a:r>
              <a:rPr lang="en-US" dirty="0" smtClean="0"/>
              <a:t>clean and impute data; engineer necessary time/space features, dimensionality reduction, training linear and non-linear regressors</a:t>
            </a:r>
            <a:endParaRPr lang="en-US" dirty="0"/>
          </a:p>
          <a:p>
            <a:r>
              <a:rPr lang="en-US" b="1" dirty="0"/>
              <a:t>Findings</a:t>
            </a:r>
            <a:r>
              <a:rPr lang="en-US" dirty="0"/>
              <a:t>: </a:t>
            </a:r>
          </a:p>
          <a:p>
            <a:pPr lvl="1"/>
            <a:r>
              <a:rPr lang="en-US" dirty="0" smtClean="0"/>
              <a:t>Non-linear regressors such as ensemble learners (</a:t>
            </a:r>
            <a:r>
              <a:rPr lang="en-US" dirty="0" err="1" smtClean="0"/>
              <a:t>i.e</a:t>
            </a:r>
            <a:r>
              <a:rPr lang="en-US" dirty="0" smtClean="0"/>
              <a:t> </a:t>
            </a:r>
            <a:r>
              <a:rPr lang="en-US" dirty="0" err="1" smtClean="0"/>
              <a:t>xgboost</a:t>
            </a:r>
            <a:r>
              <a:rPr lang="en-US" dirty="0" smtClean="0"/>
              <a:t> regression) get the highest accuracy in predicting a crime location but take much longer to train. </a:t>
            </a:r>
          </a:p>
          <a:p>
            <a:pPr lvl="1"/>
            <a:r>
              <a:rPr lang="en-US" dirty="0" smtClean="0"/>
              <a:t>Inference speeds of linear/non-linear regressors are comparable</a:t>
            </a:r>
            <a:endParaRPr lang="en-US" dirty="0"/>
          </a:p>
          <a:p>
            <a:pPr lvl="1"/>
            <a:r>
              <a:rPr lang="en-US" dirty="0" smtClean="0"/>
              <a:t>Crime incidence is very random in nature, so pinpoint accuracy isn’t possible, instead a candidate list of potential crime locations is relayed to patrol units every time interval – say every hour</a:t>
            </a:r>
          </a:p>
          <a:p>
            <a:pPr lvl="1"/>
            <a:r>
              <a:rPr lang="en-US" dirty="0" smtClean="0"/>
              <a:t>Adding information from census data can help in ‘profiling’ </a:t>
            </a:r>
            <a:r>
              <a:rPr lang="en-US" dirty="0" err="1" smtClean="0"/>
              <a:t>neighbourhoods</a:t>
            </a:r>
            <a:r>
              <a:rPr lang="en-US" dirty="0" smtClean="0"/>
              <a:t> and streets, but gives rise to ethical concerns</a:t>
            </a:r>
            <a:endParaRPr lang="en-US" dirty="0"/>
          </a:p>
        </p:txBody>
      </p:sp>
    </p:spTree>
    <p:extLst>
      <p:ext uri="{BB962C8B-B14F-4D97-AF65-F5344CB8AC3E}">
        <p14:creationId xmlns:p14="http://schemas.microsoft.com/office/powerpoint/2010/main" val="2459719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1261872" y="1828800"/>
            <a:ext cx="9956734" cy="5029200"/>
          </a:xfrm>
        </p:spPr>
        <p:txBody>
          <a:bodyPr vert="horz" lIns="91440" tIns="45720" rIns="91440" bIns="45720" rtlCol="0" anchor="t">
            <a:normAutofit/>
          </a:bodyPr>
          <a:lstStyle/>
          <a:p>
            <a:endParaRPr lang="en-US" dirty="0">
              <a:solidFill>
                <a:srgbClr val="000000"/>
              </a:solidFill>
            </a:endParaRPr>
          </a:p>
          <a:p>
            <a:r>
              <a:rPr lang="en-US" b="1" dirty="0"/>
              <a:t>Data/data collection</a:t>
            </a:r>
            <a:r>
              <a:rPr lang="en-US" dirty="0"/>
              <a:t>: </a:t>
            </a:r>
            <a:r>
              <a:rPr lang="en-US" dirty="0" smtClean="0"/>
              <a:t>raw data set provided by the Toronto Police department called the Major Crimes Indicator (MCI)</a:t>
            </a:r>
          </a:p>
          <a:p>
            <a:r>
              <a:rPr lang="en-US" b="1" dirty="0" smtClean="0"/>
              <a:t>Salient </a:t>
            </a:r>
            <a:r>
              <a:rPr lang="en-US" b="1" dirty="0"/>
              <a:t>challenges/ recommendations for improvements</a:t>
            </a:r>
            <a:r>
              <a:rPr lang="en-US" dirty="0"/>
              <a:t>: </a:t>
            </a:r>
          </a:p>
          <a:p>
            <a:pPr lvl="1"/>
            <a:r>
              <a:rPr lang="en-US" u="sng" dirty="0" smtClean="0"/>
              <a:t>Model size</a:t>
            </a:r>
            <a:r>
              <a:rPr lang="en-US" dirty="0"/>
              <a:t>: </a:t>
            </a:r>
            <a:r>
              <a:rPr lang="en-US" dirty="0" smtClean="0"/>
              <a:t>ensemble learners provide an improvement over the simple yet fast linear regression</a:t>
            </a:r>
            <a:endParaRPr lang="en-US" dirty="0"/>
          </a:p>
          <a:p>
            <a:pPr lvl="2"/>
            <a:r>
              <a:rPr lang="en-US" dirty="0"/>
              <a:t>Improvements: </a:t>
            </a:r>
            <a:r>
              <a:rPr lang="en-US" dirty="0" smtClean="0"/>
              <a:t>training on cloud infrastructure such as </a:t>
            </a:r>
            <a:r>
              <a:rPr lang="en-US" dirty="0" err="1" smtClean="0"/>
              <a:t>SageMaker</a:t>
            </a:r>
            <a:r>
              <a:rPr lang="en-US" dirty="0" smtClean="0"/>
              <a:t> or custom elastic compute instances</a:t>
            </a:r>
            <a:endParaRPr lang="en-US" dirty="0"/>
          </a:p>
          <a:p>
            <a:pPr lvl="1"/>
            <a:r>
              <a:rPr lang="en-US" u="sng" dirty="0" smtClean="0"/>
              <a:t>Detailed features</a:t>
            </a:r>
            <a:r>
              <a:rPr lang="en-US" dirty="0" smtClean="0"/>
              <a:t>: the MCI dataset comes with a number of good features but lacks other important features such as profiles of those involved in the crime (likely due to ethical concerns)</a:t>
            </a:r>
            <a:endParaRPr lang="en-US" dirty="0"/>
          </a:p>
          <a:p>
            <a:pPr lvl="2"/>
            <a:r>
              <a:rPr lang="en-US" dirty="0"/>
              <a:t>Improvements</a:t>
            </a:r>
            <a:r>
              <a:rPr lang="en-US" dirty="0" smtClean="0"/>
              <a:t>: feature engineering such as what I’ve done in scraping data to help improve prediction accuracy by looking for the proximity of police stations, bars and parks which may have a negative or positive effect on a crime occurring at the particular location</a:t>
            </a:r>
          </a:p>
        </p:txBody>
      </p:sp>
    </p:spTree>
    <p:extLst>
      <p:ext uri="{BB962C8B-B14F-4D97-AF65-F5344CB8AC3E}">
        <p14:creationId xmlns:p14="http://schemas.microsoft.com/office/powerpoint/2010/main" val="201520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Exploration</a:t>
            </a:r>
          </a:p>
        </p:txBody>
      </p:sp>
      <p:sp>
        <p:nvSpPr>
          <p:cNvPr id="3" name="Content Placeholder 2"/>
          <p:cNvSpPr>
            <a:spLocks noGrp="1"/>
          </p:cNvSpPr>
          <p:nvPr>
            <p:ph idx="1"/>
          </p:nvPr>
        </p:nvSpPr>
        <p:spPr>
          <a:xfrm>
            <a:off x="1261872" y="1828800"/>
            <a:ext cx="6302710" cy="4710545"/>
          </a:xfrm>
        </p:spPr>
        <p:txBody>
          <a:bodyPr>
            <a:normAutofit/>
          </a:bodyPr>
          <a:lstStyle/>
          <a:p>
            <a:r>
              <a:rPr lang="en-US" sz="1600" dirty="0" smtClean="0"/>
              <a:t>250K crime reports</a:t>
            </a:r>
          </a:p>
          <a:p>
            <a:r>
              <a:rPr lang="en-US" sz="1600" u="sng" dirty="0" smtClean="0"/>
              <a:t>Features</a:t>
            </a:r>
            <a:r>
              <a:rPr lang="en-US" sz="1600" dirty="0"/>
              <a:t>: features related to: time/date of crime occurrence and time/date of crime report; location features such as the type of property and long/</a:t>
            </a:r>
            <a:r>
              <a:rPr lang="en-US" sz="1600" dirty="0" err="1"/>
              <a:t>lat</a:t>
            </a:r>
            <a:r>
              <a:rPr lang="en-US" sz="1600" dirty="0"/>
              <a:t> coordinates; nature of the crime;</a:t>
            </a:r>
          </a:p>
          <a:p>
            <a:r>
              <a:rPr lang="en-US" sz="1600" dirty="0" smtClean="0"/>
              <a:t>No feature is uniformly distributed and quite a number exhibit significant skews as per the hypothesis</a:t>
            </a:r>
          </a:p>
          <a:p>
            <a:r>
              <a:rPr lang="en-US" sz="1600" dirty="0" smtClean="0"/>
              <a:t>Engineered features helped reduce dimensionality in an already-complex problem (ex. instead of 7 weekday categories, have weekend and weekday categories)</a:t>
            </a:r>
          </a:p>
        </p:txBody>
      </p:sp>
      <p:pic>
        <p:nvPicPr>
          <p:cNvPr id="7" name="Picture 6"/>
          <p:cNvPicPr>
            <a:picLocks noChangeAspect="1"/>
          </p:cNvPicPr>
          <p:nvPr/>
        </p:nvPicPr>
        <p:blipFill>
          <a:blip r:embed="rId2"/>
          <a:stretch>
            <a:fillRect/>
          </a:stretch>
        </p:blipFill>
        <p:spPr>
          <a:xfrm>
            <a:off x="7651032" y="833885"/>
            <a:ext cx="3524968" cy="2565099"/>
          </a:xfrm>
          <a:prstGeom prst="rect">
            <a:avLst/>
          </a:prstGeom>
        </p:spPr>
      </p:pic>
      <p:pic>
        <p:nvPicPr>
          <p:cNvPr id="13" name="Picture 12"/>
          <p:cNvPicPr>
            <a:picLocks noChangeAspect="1"/>
          </p:cNvPicPr>
          <p:nvPr/>
        </p:nvPicPr>
        <p:blipFill>
          <a:blip r:embed="rId3"/>
          <a:stretch>
            <a:fillRect/>
          </a:stretch>
        </p:blipFill>
        <p:spPr>
          <a:xfrm>
            <a:off x="8174181" y="3620657"/>
            <a:ext cx="2869188" cy="2602666"/>
          </a:xfrm>
          <a:prstGeom prst="rect">
            <a:avLst/>
          </a:prstGeom>
        </p:spPr>
      </p:pic>
      <p:cxnSp>
        <p:nvCxnSpPr>
          <p:cNvPr id="24" name="Straight Arrow Connector 23"/>
          <p:cNvCxnSpPr/>
          <p:nvPr/>
        </p:nvCxnSpPr>
        <p:spPr>
          <a:xfrm flipV="1">
            <a:off x="6964218" y="2873099"/>
            <a:ext cx="960582" cy="339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881459" y="4559925"/>
            <a:ext cx="1292722" cy="220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651032" y="302256"/>
            <a:ext cx="3524968" cy="595133"/>
          </a:xfrm>
          <a:prstGeom prst="rect">
            <a:avLst/>
          </a:prstGeom>
          <a:noFill/>
        </p:spPr>
        <p:txBody>
          <a:bodyPr wrap="square" rtlCol="0">
            <a:spAutoFit/>
          </a:bodyPr>
          <a:lstStyle/>
          <a:p>
            <a:pPr algn="ctr"/>
            <a:r>
              <a:rPr lang="en-US" sz="1100" dirty="0" smtClean="0">
                <a:solidFill>
                  <a:schemeClr val="bg2">
                    <a:lumMod val="25000"/>
                  </a:schemeClr>
                </a:solidFill>
              </a:rPr>
              <a:t>An example of the classification of property on which the crime occurred</a:t>
            </a:r>
            <a:endParaRPr lang="en-US" sz="1100" dirty="0">
              <a:solidFill>
                <a:schemeClr val="bg2">
                  <a:lumMod val="25000"/>
                </a:schemeClr>
              </a:solidFill>
            </a:endParaRPr>
          </a:p>
        </p:txBody>
      </p:sp>
    </p:spTree>
    <p:extLst>
      <p:ext uri="{BB962C8B-B14F-4D97-AF65-F5344CB8AC3E}">
        <p14:creationId xmlns:p14="http://schemas.microsoft.com/office/powerpoint/2010/main" val="415111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Exploration</a:t>
            </a:r>
          </a:p>
        </p:txBody>
      </p:sp>
      <p:sp>
        <p:nvSpPr>
          <p:cNvPr id="3" name="Content Placeholder 2"/>
          <p:cNvSpPr>
            <a:spLocks noGrp="1"/>
          </p:cNvSpPr>
          <p:nvPr>
            <p:ph idx="1"/>
          </p:nvPr>
        </p:nvSpPr>
        <p:spPr>
          <a:xfrm>
            <a:off x="1261872" y="1828800"/>
            <a:ext cx="4316892" cy="4710545"/>
          </a:xfrm>
        </p:spPr>
        <p:txBody>
          <a:bodyPr>
            <a:normAutofit/>
          </a:bodyPr>
          <a:lstStyle/>
          <a:p>
            <a:r>
              <a:rPr lang="en-US" sz="1400" dirty="0" smtClean="0"/>
              <a:t>No physical patterns are observable based on feature categories (ex. </a:t>
            </a:r>
            <a:r>
              <a:rPr lang="en-US" sz="1400" dirty="0" err="1" smtClean="0"/>
              <a:t>Colour</a:t>
            </a:r>
            <a:r>
              <a:rPr lang="en-US" sz="1400" dirty="0" smtClean="0"/>
              <a:t> coding crime type)</a:t>
            </a:r>
          </a:p>
          <a:p>
            <a:r>
              <a:rPr lang="en-US" sz="1400" dirty="0"/>
              <a:t>Most of the records with null values were discovered to be not within the operating jurisdiction of the TPS (indicated by the blue, where red are points that I’ve engineered as the center of </a:t>
            </a:r>
            <a:r>
              <a:rPr lang="en-US" sz="1400" dirty="0" err="1"/>
              <a:t>neighbourhood</a:t>
            </a:r>
            <a:r>
              <a:rPr lang="en-US" sz="1400" dirty="0"/>
              <a:t> clusters</a:t>
            </a:r>
            <a:r>
              <a:rPr lang="en-US" sz="1400" dirty="0" smtClean="0"/>
              <a:t>)</a:t>
            </a:r>
          </a:p>
          <a:p>
            <a:r>
              <a:rPr lang="en-US" sz="1400" dirty="0" smtClean="0"/>
              <a:t>Other records with null values are reported within the past 8 years (when the MCI was being compiled) but as having occurred in the 80s and 90s and so were largely irrelevant</a:t>
            </a:r>
            <a:endParaRPr lang="en-US" sz="1400" dirty="0"/>
          </a:p>
        </p:txBody>
      </p:sp>
      <p:pic>
        <p:nvPicPr>
          <p:cNvPr id="21" name="Picture 20"/>
          <p:cNvPicPr>
            <a:picLocks noChangeAspect="1"/>
          </p:cNvPicPr>
          <p:nvPr/>
        </p:nvPicPr>
        <p:blipFill>
          <a:blip r:embed="rId2"/>
          <a:stretch>
            <a:fillRect/>
          </a:stretch>
        </p:blipFill>
        <p:spPr>
          <a:xfrm>
            <a:off x="6194276" y="4035223"/>
            <a:ext cx="4191000" cy="2504122"/>
          </a:xfrm>
          <a:prstGeom prst="rect">
            <a:avLst/>
          </a:prstGeom>
        </p:spPr>
      </p:pic>
      <p:pic>
        <p:nvPicPr>
          <p:cNvPr id="4" name="Picture 3"/>
          <p:cNvPicPr>
            <a:picLocks noChangeAspect="1"/>
          </p:cNvPicPr>
          <p:nvPr/>
        </p:nvPicPr>
        <p:blipFill>
          <a:blip r:embed="rId3"/>
          <a:stretch>
            <a:fillRect/>
          </a:stretch>
        </p:blipFill>
        <p:spPr>
          <a:xfrm>
            <a:off x="1431635" y="5158966"/>
            <a:ext cx="4017820" cy="1517857"/>
          </a:xfrm>
          <a:prstGeom prst="rect">
            <a:avLst/>
          </a:prstGeom>
        </p:spPr>
      </p:pic>
      <p:pic>
        <p:nvPicPr>
          <p:cNvPr id="5" name="Picture 4"/>
          <p:cNvPicPr>
            <a:picLocks noChangeAspect="1"/>
          </p:cNvPicPr>
          <p:nvPr/>
        </p:nvPicPr>
        <p:blipFill>
          <a:blip r:embed="rId4"/>
          <a:stretch>
            <a:fillRect/>
          </a:stretch>
        </p:blipFill>
        <p:spPr>
          <a:xfrm>
            <a:off x="6194276" y="1298174"/>
            <a:ext cx="4191000" cy="2505075"/>
          </a:xfrm>
          <a:prstGeom prst="rect">
            <a:avLst/>
          </a:prstGeom>
        </p:spPr>
      </p:pic>
      <p:cxnSp>
        <p:nvCxnSpPr>
          <p:cNvPr id="14" name="Straight Arrow Connector 13"/>
          <p:cNvCxnSpPr/>
          <p:nvPr/>
        </p:nvCxnSpPr>
        <p:spPr>
          <a:xfrm>
            <a:off x="5122858" y="2129447"/>
            <a:ext cx="862306" cy="22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122858" y="3611418"/>
            <a:ext cx="862306" cy="423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508156" y="4743334"/>
            <a:ext cx="1662" cy="2781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158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engineering</a:t>
            </a:r>
          </a:p>
        </p:txBody>
      </p:sp>
      <p:sp>
        <p:nvSpPr>
          <p:cNvPr id="3" name="Content Placeholder 2"/>
          <p:cNvSpPr>
            <a:spLocks noGrp="1"/>
          </p:cNvSpPr>
          <p:nvPr>
            <p:ph idx="1"/>
          </p:nvPr>
        </p:nvSpPr>
        <p:spPr/>
        <p:txBody>
          <a:bodyPr/>
          <a:lstStyle/>
          <a:p>
            <a:r>
              <a:rPr lang="en-US" dirty="0" smtClean="0"/>
              <a:t>Engineered features:</a:t>
            </a:r>
          </a:p>
          <a:p>
            <a:pPr lvl="1"/>
            <a:r>
              <a:rPr lang="en-US" dirty="0" smtClean="0"/>
              <a:t>Created a weekend/weekday features from day of week features</a:t>
            </a:r>
          </a:p>
          <a:p>
            <a:pPr lvl="1"/>
            <a:r>
              <a:rPr lang="en-US" dirty="0" smtClean="0"/>
              <a:t>Created a crime level feature from hourly crime occurrence feature</a:t>
            </a:r>
          </a:p>
          <a:p>
            <a:pPr lvl="1"/>
            <a:r>
              <a:rPr lang="en-US" dirty="0" smtClean="0"/>
              <a:t>Created a season feature out of occurrence day of the year feature</a:t>
            </a:r>
          </a:p>
          <a:p>
            <a:pPr lvl="1"/>
            <a:r>
              <a:rPr lang="en-US" dirty="0" smtClean="0"/>
              <a:t>Created a holiday feature out </a:t>
            </a:r>
            <a:r>
              <a:rPr lang="en-US" dirty="0"/>
              <a:t>of occurrence day </a:t>
            </a:r>
            <a:r>
              <a:rPr lang="en-US" dirty="0" smtClean="0"/>
              <a:t>of the year feature</a:t>
            </a:r>
          </a:p>
          <a:p>
            <a:pPr lvl="1"/>
            <a:r>
              <a:rPr lang="en-US" dirty="0" smtClean="0"/>
              <a:t>Added geospatial features including location of closest parks, bars and police stations from the crime occurrence location</a:t>
            </a:r>
            <a:endParaRPr lang="en-US" dirty="0"/>
          </a:p>
        </p:txBody>
      </p:sp>
    </p:spTree>
    <p:extLst>
      <p:ext uri="{BB962C8B-B14F-4D97-AF65-F5344CB8AC3E}">
        <p14:creationId xmlns:p14="http://schemas.microsoft.com/office/powerpoint/2010/main" val="2309500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Modelling</a:t>
            </a:r>
          </a:p>
        </p:txBody>
      </p:sp>
      <p:sp>
        <p:nvSpPr>
          <p:cNvPr id="3" name="Content Placeholder 2"/>
          <p:cNvSpPr>
            <a:spLocks noGrp="1"/>
          </p:cNvSpPr>
          <p:nvPr>
            <p:ph idx="1"/>
          </p:nvPr>
        </p:nvSpPr>
        <p:spPr>
          <a:xfrm>
            <a:off x="1261872" y="1828800"/>
            <a:ext cx="4846320" cy="5029200"/>
          </a:xfrm>
        </p:spPr>
        <p:txBody>
          <a:bodyPr vert="horz" lIns="91440" tIns="45720" rIns="91440" bIns="45720" rtlCol="0" anchor="t">
            <a:normAutofit lnSpcReduction="10000"/>
          </a:bodyPr>
          <a:lstStyle/>
          <a:p>
            <a:r>
              <a:rPr lang="en-US" sz="1900" dirty="0" err="1" smtClean="0">
                <a:solidFill>
                  <a:schemeClr val="bg2">
                    <a:lumMod val="25000"/>
                  </a:schemeClr>
                </a:solidFill>
              </a:rPr>
              <a:t>scikit</a:t>
            </a:r>
            <a:r>
              <a:rPr lang="en-US" sz="1900" dirty="0" smtClean="0">
                <a:solidFill>
                  <a:schemeClr val="bg2">
                    <a:lumMod val="25000"/>
                  </a:schemeClr>
                </a:solidFill>
              </a:rPr>
              <a:t> </a:t>
            </a:r>
            <a:r>
              <a:rPr lang="en-US" sz="1900" dirty="0" err="1" smtClean="0">
                <a:solidFill>
                  <a:schemeClr val="bg2">
                    <a:lumMod val="25000"/>
                  </a:schemeClr>
                </a:solidFill>
              </a:rPr>
              <a:t>learn’s</a:t>
            </a:r>
            <a:r>
              <a:rPr lang="en-US" sz="1900" dirty="0" smtClean="0">
                <a:solidFill>
                  <a:schemeClr val="bg2">
                    <a:lumMod val="25000"/>
                  </a:schemeClr>
                </a:solidFill>
              </a:rPr>
              <a:t> PCA for dimensionality reduction</a:t>
            </a:r>
          </a:p>
          <a:p>
            <a:pPr lvl="1"/>
            <a:r>
              <a:rPr lang="en-US" sz="1700" dirty="0" smtClean="0">
                <a:solidFill>
                  <a:schemeClr val="bg2">
                    <a:lumMod val="25000"/>
                  </a:schemeClr>
                </a:solidFill>
              </a:rPr>
              <a:t>Cut out half the feature space for only a marginal (5%) loss in explained variance</a:t>
            </a:r>
          </a:p>
          <a:p>
            <a:r>
              <a:rPr lang="en-US" sz="1900" dirty="0" err="1" smtClean="0">
                <a:solidFill>
                  <a:schemeClr val="bg2">
                    <a:lumMod val="25000"/>
                  </a:schemeClr>
                </a:solidFill>
              </a:rPr>
              <a:t>scikit</a:t>
            </a:r>
            <a:r>
              <a:rPr lang="en-US" sz="1900" dirty="0" smtClean="0">
                <a:solidFill>
                  <a:schemeClr val="bg2">
                    <a:lumMod val="25000"/>
                  </a:schemeClr>
                </a:solidFill>
              </a:rPr>
              <a:t> </a:t>
            </a:r>
            <a:r>
              <a:rPr lang="en-US" sz="1900" dirty="0" err="1" smtClean="0">
                <a:solidFill>
                  <a:schemeClr val="bg2">
                    <a:lumMod val="25000"/>
                  </a:schemeClr>
                </a:solidFill>
              </a:rPr>
              <a:t>learn’s</a:t>
            </a:r>
            <a:r>
              <a:rPr lang="en-US" sz="1900" dirty="0" smtClean="0">
                <a:solidFill>
                  <a:schemeClr val="bg2">
                    <a:lumMod val="25000"/>
                  </a:schemeClr>
                </a:solidFill>
              </a:rPr>
              <a:t> linear regression</a:t>
            </a:r>
            <a:endParaRPr lang="en-US" sz="1900" dirty="0">
              <a:solidFill>
                <a:schemeClr val="bg2">
                  <a:lumMod val="25000"/>
                </a:schemeClr>
              </a:solidFill>
            </a:endParaRPr>
          </a:p>
          <a:p>
            <a:pPr lvl="1"/>
            <a:r>
              <a:rPr lang="en-US" dirty="0" smtClean="0">
                <a:solidFill>
                  <a:schemeClr val="bg2">
                    <a:lumMod val="25000"/>
                  </a:schemeClr>
                </a:solidFill>
              </a:rPr>
              <a:t>Easily interpretable, fast training</a:t>
            </a:r>
          </a:p>
          <a:p>
            <a:pPr lvl="1"/>
            <a:r>
              <a:rPr lang="en-US" dirty="0" smtClean="0">
                <a:solidFill>
                  <a:schemeClr val="bg2">
                    <a:lumMod val="25000"/>
                  </a:schemeClr>
                </a:solidFill>
              </a:rPr>
              <a:t>Hard to learn non-linear features</a:t>
            </a:r>
            <a:endParaRPr lang="en-US" dirty="0">
              <a:solidFill>
                <a:schemeClr val="bg2">
                  <a:lumMod val="25000"/>
                </a:schemeClr>
              </a:solidFill>
            </a:endParaRPr>
          </a:p>
          <a:p>
            <a:r>
              <a:rPr lang="en-US" sz="1900" dirty="0" err="1">
                <a:solidFill>
                  <a:schemeClr val="bg2">
                    <a:lumMod val="25000"/>
                  </a:schemeClr>
                </a:solidFill>
              </a:rPr>
              <a:t>XGBoost</a:t>
            </a:r>
            <a:r>
              <a:rPr lang="en-US" sz="1900" dirty="0">
                <a:solidFill>
                  <a:schemeClr val="bg2">
                    <a:lumMod val="25000"/>
                  </a:schemeClr>
                </a:solidFill>
              </a:rPr>
              <a:t> regressor</a:t>
            </a:r>
          </a:p>
          <a:p>
            <a:pPr lvl="1"/>
            <a:r>
              <a:rPr lang="en-US" dirty="0">
                <a:solidFill>
                  <a:schemeClr val="bg2">
                    <a:lumMod val="25000"/>
                  </a:schemeClr>
                </a:solidFill>
              </a:rPr>
              <a:t>Ensemble learner with great accuracy</a:t>
            </a:r>
          </a:p>
          <a:p>
            <a:pPr lvl="1"/>
            <a:r>
              <a:rPr lang="en-US" dirty="0">
                <a:solidFill>
                  <a:schemeClr val="bg2">
                    <a:lumMod val="25000"/>
                  </a:schemeClr>
                </a:solidFill>
              </a:rPr>
              <a:t>Uninterpretable, train time becomes cumbersome when paired with </a:t>
            </a:r>
            <a:r>
              <a:rPr lang="en-US" dirty="0" err="1">
                <a:solidFill>
                  <a:schemeClr val="bg2">
                    <a:lumMod val="25000"/>
                  </a:schemeClr>
                </a:solidFill>
              </a:rPr>
              <a:t>hyperparameter</a:t>
            </a:r>
            <a:r>
              <a:rPr lang="en-US" dirty="0">
                <a:solidFill>
                  <a:schemeClr val="bg2">
                    <a:lumMod val="25000"/>
                  </a:schemeClr>
                </a:solidFill>
              </a:rPr>
              <a:t> tuning (including tree hyper parameters, and the number of estimators)</a:t>
            </a:r>
            <a:endParaRPr lang="en-US" sz="1900" dirty="0" smtClean="0">
              <a:solidFill>
                <a:schemeClr val="bg2">
                  <a:lumMod val="25000"/>
                </a:schemeClr>
              </a:solidFill>
            </a:endParaRPr>
          </a:p>
          <a:p>
            <a:r>
              <a:rPr lang="en-US" dirty="0" smtClean="0">
                <a:solidFill>
                  <a:schemeClr val="bg2">
                    <a:lumMod val="25000"/>
                  </a:schemeClr>
                </a:solidFill>
              </a:rPr>
              <a:t>Key takeaway: </a:t>
            </a:r>
            <a:r>
              <a:rPr lang="en-US" sz="1600" dirty="0" smtClean="0">
                <a:solidFill>
                  <a:schemeClr val="bg2">
                    <a:lumMod val="25000"/>
                  </a:schemeClr>
                </a:solidFill>
              </a:rPr>
              <a:t>both models are quite accurate. Choice of which to deploy depends on infrastructure capacity</a:t>
            </a:r>
          </a:p>
          <a:p>
            <a:pPr marL="274320" lvl="1" indent="0">
              <a:buNone/>
            </a:pPr>
            <a:endParaRPr lang="en-US" dirty="0">
              <a:solidFill>
                <a:schemeClr val="bg2">
                  <a:lumMod val="25000"/>
                </a:schemeClr>
              </a:solidFill>
            </a:endParaRPr>
          </a:p>
          <a:p>
            <a:pPr>
              <a:lnSpc>
                <a:spcPct val="170000"/>
              </a:lnSpc>
            </a:pPr>
            <a:endParaRPr lang="en-US" dirty="0">
              <a:solidFill>
                <a:schemeClr val="bg2">
                  <a:lumMod val="25000"/>
                </a:schemeClr>
              </a:solidFill>
            </a:endParaRPr>
          </a:p>
        </p:txBody>
      </p:sp>
      <p:pic>
        <p:nvPicPr>
          <p:cNvPr id="1026" name="Picture 2" descr="Understanding XGBoost &amp; it's growing popularity among the ML community | by  Deep Borkar | Analytics Vidhya | 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873" y="3656771"/>
            <a:ext cx="3476048" cy="193113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scikit-learn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08192" y="1828800"/>
            <a:ext cx="1554884" cy="837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35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a:t>
            </a:r>
          </a:p>
        </p:txBody>
      </p:sp>
      <p:sp>
        <p:nvSpPr>
          <p:cNvPr id="3" name="Content Placeholder 2"/>
          <p:cNvSpPr>
            <a:spLocks noGrp="1"/>
          </p:cNvSpPr>
          <p:nvPr>
            <p:ph idx="1"/>
          </p:nvPr>
        </p:nvSpPr>
        <p:spPr/>
        <p:txBody>
          <a:bodyPr>
            <a:normAutofit/>
          </a:bodyPr>
          <a:lstStyle/>
          <a:p>
            <a:r>
              <a:rPr lang="en-US" b="1" dirty="0"/>
              <a:t>Training</a:t>
            </a:r>
            <a:r>
              <a:rPr lang="en-US" dirty="0"/>
              <a:t>: </a:t>
            </a:r>
            <a:r>
              <a:rPr lang="en-US" dirty="0" smtClean="0"/>
              <a:t>data cleaning, feature transformation (engineered featured and PCA), training and evaluation </a:t>
            </a:r>
            <a:endParaRPr lang="en-US" dirty="0"/>
          </a:p>
          <a:p>
            <a:r>
              <a:rPr lang="en-US" b="1" dirty="0"/>
              <a:t>Inference</a:t>
            </a:r>
            <a:r>
              <a:rPr lang="en-US" dirty="0"/>
              <a:t>: </a:t>
            </a:r>
            <a:r>
              <a:rPr lang="en-US" dirty="0" smtClean="0"/>
              <a:t>data validation, data cleaning</a:t>
            </a:r>
            <a:r>
              <a:rPr lang="en-US" dirty="0"/>
              <a:t>, feature transformation (engineered featured and PCA), </a:t>
            </a:r>
            <a:r>
              <a:rPr lang="en-US" dirty="0" smtClean="0"/>
              <a:t>predictions</a:t>
            </a:r>
            <a:endParaRPr lang="en-US" dirty="0"/>
          </a:p>
          <a:p>
            <a:endParaRPr lang="en-US" dirty="0"/>
          </a:p>
        </p:txBody>
      </p:sp>
    </p:spTree>
    <p:extLst>
      <p:ext uri="{BB962C8B-B14F-4D97-AF65-F5344CB8AC3E}">
        <p14:creationId xmlns:p14="http://schemas.microsoft.com/office/powerpoint/2010/main" val="2750182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a:xfrm>
            <a:off x="1261872" y="1828800"/>
            <a:ext cx="9873175" cy="4960936"/>
          </a:xfrm>
        </p:spPr>
        <p:txBody>
          <a:bodyPr vert="horz" lIns="91440" tIns="45720" rIns="91440" bIns="45720" rtlCol="0" anchor="t">
            <a:normAutofit/>
          </a:bodyPr>
          <a:lstStyle/>
          <a:p>
            <a:r>
              <a:rPr lang="en-US" b="1" dirty="0"/>
              <a:t>Development</a:t>
            </a:r>
            <a:r>
              <a:rPr lang="en-US" dirty="0"/>
              <a:t>: </a:t>
            </a:r>
          </a:p>
          <a:p>
            <a:pPr lvl="1"/>
            <a:r>
              <a:rPr lang="en-US" dirty="0" smtClean="0"/>
              <a:t>Temporal element creates changing crime dynamics (the MCI spans 8 years of crime reports in Toronto)</a:t>
            </a:r>
          </a:p>
          <a:p>
            <a:pPr lvl="1"/>
            <a:r>
              <a:rPr lang="en-US" dirty="0" smtClean="0"/>
              <a:t>Ethical issues of dealing with profile data</a:t>
            </a:r>
            <a:endParaRPr lang="en-US" dirty="0"/>
          </a:p>
          <a:p>
            <a:pPr lvl="1"/>
            <a:r>
              <a:rPr lang="en-US" dirty="0"/>
              <a:t>Hyper parameter choices are nearly infinite and have consequence </a:t>
            </a:r>
            <a:r>
              <a:rPr lang="en-US" dirty="0" smtClean="0"/>
              <a:t>on train time during cross validation</a:t>
            </a:r>
            <a:endParaRPr lang="en-US" dirty="0"/>
          </a:p>
          <a:p>
            <a:r>
              <a:rPr lang="en-US" b="1" dirty="0"/>
              <a:t>Production</a:t>
            </a:r>
            <a:r>
              <a:rPr lang="en-US" dirty="0"/>
              <a:t>:</a:t>
            </a:r>
          </a:p>
          <a:p>
            <a:pPr lvl="1"/>
            <a:r>
              <a:rPr lang="en-US" dirty="0" smtClean="0"/>
              <a:t>The model can only make predictions within </a:t>
            </a:r>
            <a:r>
              <a:rPr lang="en-US" dirty="0" err="1" smtClean="0"/>
              <a:t>neighbourhoods</a:t>
            </a:r>
            <a:r>
              <a:rPr lang="en-US" dirty="0" smtClean="0"/>
              <a:t>, so predictions are unique to each </a:t>
            </a:r>
            <a:r>
              <a:rPr lang="en-US" dirty="0" err="1" smtClean="0"/>
              <a:t>neighbourhood</a:t>
            </a:r>
            <a:r>
              <a:rPr lang="en-US" dirty="0" smtClean="0"/>
              <a:t> per the Toronto Police Service </a:t>
            </a:r>
            <a:r>
              <a:rPr lang="en-US" dirty="0" err="1" smtClean="0"/>
              <a:t>neighbourhood</a:t>
            </a:r>
            <a:r>
              <a:rPr lang="en-US" dirty="0" smtClean="0"/>
              <a:t> divisions</a:t>
            </a:r>
          </a:p>
          <a:p>
            <a:pPr lvl="1"/>
            <a:r>
              <a:rPr lang="en-US" dirty="0" smtClean="0"/>
              <a:t>The model makes unique predictions of locations only as long as the input data is unique which depends on changing factors throughout the day such as the hour of the day. </a:t>
            </a:r>
          </a:p>
          <a:p>
            <a:pPr lvl="1"/>
            <a:r>
              <a:rPr lang="en-US" dirty="0" smtClean="0"/>
              <a:t>To demonstrate the above: the model prediction will not change if the time of day has changed (such as from 10 AM to 11 AM) or the </a:t>
            </a:r>
            <a:r>
              <a:rPr lang="en-US" dirty="0" err="1" smtClean="0"/>
              <a:t>neighbourhood</a:t>
            </a:r>
            <a:r>
              <a:rPr lang="en-US" dirty="0" smtClean="0"/>
              <a:t> name has changed and these can either be automated to left as input at the discretion of the individuals operating the prediction system; put differently, running an inference on the same input features will yield the exact same location prediction since the model weights do not actively change and as long as inputs change, the model will predict unique locations.</a:t>
            </a:r>
            <a:endParaRPr lang="en-US" dirty="0"/>
          </a:p>
          <a:p>
            <a:pPr marL="274320" lvl="1" indent="0">
              <a:buNone/>
            </a:pPr>
            <a:endParaRPr lang="en-US" dirty="0"/>
          </a:p>
        </p:txBody>
      </p:sp>
    </p:spTree>
    <p:extLst>
      <p:ext uri="{BB962C8B-B14F-4D97-AF65-F5344CB8AC3E}">
        <p14:creationId xmlns:p14="http://schemas.microsoft.com/office/powerpoint/2010/main" val="1845085607"/>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317</TotalTime>
  <Words>1042</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Candara</vt:lpstr>
      <vt:lpstr>Century Schoolbook</vt:lpstr>
      <vt:lpstr>Wingdings 2</vt:lpstr>
      <vt:lpstr>View</vt:lpstr>
      <vt:lpstr>Geospatial Prediction – MCI Crime Locations</vt:lpstr>
      <vt:lpstr>Summary</vt:lpstr>
      <vt:lpstr>Summary</vt:lpstr>
      <vt:lpstr>Data Exploration</vt:lpstr>
      <vt:lpstr>Data Exploration</vt:lpstr>
      <vt:lpstr>Feature engineering</vt:lpstr>
      <vt:lpstr>Modelling</vt:lpstr>
      <vt:lpstr>Pipeline</vt:lpstr>
      <vt:lpstr>Challenges</vt:lpstr>
      <vt:lpstr>Production package</vt:lpstr>
      <vt:lpstr>Source code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Sentiment Analysis</dc:title>
  <dc:creator>Mohamed Benaicha</dc:creator>
  <cp:lastModifiedBy>Mohamed Benaicha</cp:lastModifiedBy>
  <cp:revision>41</cp:revision>
  <dcterms:created xsi:type="dcterms:W3CDTF">2022-06-28T15:45:17Z</dcterms:created>
  <dcterms:modified xsi:type="dcterms:W3CDTF">2022-06-29T20:44:28Z</dcterms:modified>
</cp:coreProperties>
</file>