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109C20-ABD2-4E19-9598-25774EFCE03F}" v="26" dt="2022-06-29T18:02:50.025"/>
    <p1510:client id="{E7A853F7-EC12-43F8-ABF3-61157B290AC3}" v="3" dt="2022-06-29T18:09:32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Benaicha" userId="cca435ce938bc282" providerId="Windows Live" clId="Web-{E7A853F7-EC12-43F8-ABF3-61157B290AC3}"/>
    <pc:docChg chg="modSld">
      <pc:chgData name="Mohamed Benaicha" userId="cca435ce938bc282" providerId="Windows Live" clId="Web-{E7A853F7-EC12-43F8-ABF3-61157B290AC3}" dt="2022-06-29T18:09:32.743" v="1" actId="20577"/>
      <pc:docMkLst>
        <pc:docMk/>
      </pc:docMkLst>
      <pc:sldChg chg="modSp">
        <pc:chgData name="Mohamed Benaicha" userId="cca435ce938bc282" providerId="Windows Live" clId="Web-{E7A853F7-EC12-43F8-ABF3-61157B290AC3}" dt="2022-06-29T18:09:32.743" v="1" actId="20577"/>
        <pc:sldMkLst>
          <pc:docMk/>
          <pc:sldMk cId="754302576" sldId="256"/>
        </pc:sldMkLst>
        <pc:spChg chg="mod">
          <ac:chgData name="Mohamed Benaicha" userId="cca435ce938bc282" providerId="Windows Live" clId="Web-{E7A853F7-EC12-43F8-ABF3-61157B290AC3}" dt="2022-06-29T18:09:32.743" v="1" actId="20577"/>
          <ac:spMkLst>
            <pc:docMk/>
            <pc:sldMk cId="754302576" sldId="256"/>
            <ac:spMk id="2" creationId="{00000000-0000-0000-0000-000000000000}"/>
          </ac:spMkLst>
        </pc:spChg>
      </pc:sldChg>
    </pc:docChg>
  </pc:docChgLst>
  <pc:docChgLst>
    <pc:chgData name="Mohamed Benaicha" userId="cca435ce938bc282" providerId="Windows Live" clId="Web-{DE109C20-ABD2-4E19-9598-25774EFCE03F}"/>
    <pc:docChg chg="addSld modSld">
      <pc:chgData name="Mohamed Benaicha" userId="cca435ce938bc282" providerId="Windows Live" clId="Web-{DE109C20-ABD2-4E19-9598-25774EFCE03F}" dt="2022-06-29T18:02:50.025" v="30" actId="1076"/>
      <pc:docMkLst>
        <pc:docMk/>
      </pc:docMkLst>
      <pc:sldChg chg="modSp">
        <pc:chgData name="Mohamed Benaicha" userId="cca435ce938bc282" providerId="Windows Live" clId="Web-{DE109C20-ABD2-4E19-9598-25774EFCE03F}" dt="2022-06-29T18:01:46.679" v="4" actId="20577"/>
        <pc:sldMkLst>
          <pc:docMk/>
          <pc:sldMk cId="2459719261" sldId="257"/>
        </pc:sldMkLst>
        <pc:spChg chg="mod">
          <ac:chgData name="Mohamed Benaicha" userId="cca435ce938bc282" providerId="Windows Live" clId="Web-{DE109C20-ABD2-4E19-9598-25774EFCE03F}" dt="2022-06-29T18:01:46.679" v="4" actId="20577"/>
          <ac:spMkLst>
            <pc:docMk/>
            <pc:sldMk cId="2459719261" sldId="257"/>
            <ac:spMk id="3" creationId="{00000000-0000-0000-0000-000000000000}"/>
          </ac:spMkLst>
        </pc:spChg>
      </pc:sldChg>
      <pc:sldChg chg="modSp">
        <pc:chgData name="Mohamed Benaicha" userId="cca435ce938bc282" providerId="Windows Live" clId="Web-{DE109C20-ABD2-4E19-9598-25774EFCE03F}" dt="2022-06-29T18:02:50.025" v="30" actId="1076"/>
        <pc:sldMkLst>
          <pc:docMk/>
          <pc:sldMk cId="1040354236" sldId="260"/>
        </pc:sldMkLst>
        <pc:spChg chg="mod">
          <ac:chgData name="Mohamed Benaicha" userId="cca435ce938bc282" providerId="Windows Live" clId="Web-{DE109C20-ABD2-4E19-9598-25774EFCE03F}" dt="2022-06-29T18:02:44.322" v="27" actId="20577"/>
          <ac:spMkLst>
            <pc:docMk/>
            <pc:sldMk cId="1040354236" sldId="260"/>
            <ac:spMk id="3" creationId="{00000000-0000-0000-0000-000000000000}"/>
          </ac:spMkLst>
        </pc:spChg>
        <pc:picChg chg="mod">
          <ac:chgData name="Mohamed Benaicha" userId="cca435ce938bc282" providerId="Windows Live" clId="Web-{DE109C20-ABD2-4E19-9598-25774EFCE03F}" dt="2022-06-29T18:02:48.572" v="29" actId="1076"/>
          <ac:picMkLst>
            <pc:docMk/>
            <pc:sldMk cId="1040354236" sldId="260"/>
            <ac:picMk id="5" creationId="{00000000-0000-0000-0000-000000000000}"/>
          </ac:picMkLst>
        </pc:picChg>
        <pc:picChg chg="mod">
          <ac:chgData name="Mohamed Benaicha" userId="cca435ce938bc282" providerId="Windows Live" clId="Web-{DE109C20-ABD2-4E19-9598-25774EFCE03F}" dt="2022-06-29T18:02:47.056" v="28" actId="1076"/>
          <ac:picMkLst>
            <pc:docMk/>
            <pc:sldMk cId="1040354236" sldId="260"/>
            <ac:picMk id="6" creationId="{00000000-0000-0000-0000-000000000000}"/>
          </ac:picMkLst>
        </pc:picChg>
        <pc:picChg chg="mod">
          <ac:chgData name="Mohamed Benaicha" userId="cca435ce938bc282" providerId="Windows Live" clId="Web-{DE109C20-ABD2-4E19-9598-25774EFCE03F}" dt="2022-06-29T18:02:50.025" v="30" actId="1076"/>
          <ac:picMkLst>
            <pc:docMk/>
            <pc:sldMk cId="1040354236" sldId="260"/>
            <ac:picMk id="1028" creationId="{00000000-0000-0000-0000-000000000000}"/>
          </ac:picMkLst>
        </pc:picChg>
      </pc:sldChg>
      <pc:sldChg chg="modSp">
        <pc:chgData name="Mohamed Benaicha" userId="cca435ce938bc282" providerId="Windows Live" clId="Web-{DE109C20-ABD2-4E19-9598-25774EFCE03F}" dt="2022-06-29T18:02:13.555" v="12" actId="14100"/>
        <pc:sldMkLst>
          <pc:docMk/>
          <pc:sldMk cId="1845085607" sldId="262"/>
        </pc:sldMkLst>
        <pc:spChg chg="mod">
          <ac:chgData name="Mohamed Benaicha" userId="cca435ce938bc282" providerId="Windows Live" clId="Web-{DE109C20-ABD2-4E19-9598-25774EFCE03F}" dt="2022-06-29T18:02:13.555" v="12" actId="14100"/>
          <ac:spMkLst>
            <pc:docMk/>
            <pc:sldMk cId="1845085607" sldId="262"/>
            <ac:spMk id="3" creationId="{00000000-0000-0000-0000-000000000000}"/>
          </ac:spMkLst>
        </pc:spChg>
      </pc:sldChg>
      <pc:sldChg chg="modSp add replId">
        <pc:chgData name="Mohamed Benaicha" userId="cca435ce938bc282" providerId="Windows Live" clId="Web-{DE109C20-ABD2-4E19-9598-25774EFCE03F}" dt="2022-06-29T18:01:39.757" v="2" actId="20577"/>
        <pc:sldMkLst>
          <pc:docMk/>
          <pc:sldMk cId="201520800" sldId="266"/>
        </pc:sldMkLst>
        <pc:spChg chg="mod">
          <ac:chgData name="Mohamed Benaicha" userId="cca435ce938bc282" providerId="Windows Live" clId="Web-{DE109C20-ABD2-4E19-9598-25774EFCE03F}" dt="2022-06-29T18:01:39.757" v="2" actId="20577"/>
          <ac:spMkLst>
            <pc:docMk/>
            <pc:sldMk cId="201520800" sldId="266"/>
            <ac:spMk id="3" creationId="{00000000-0000-0000-0000-000000000000}"/>
          </ac:spMkLst>
        </pc:spChg>
      </pc:sldChg>
      <pc:sldChg chg="delSp modSp add replId">
        <pc:chgData name="Mohamed Benaicha" userId="cca435ce938bc282" providerId="Windows Live" clId="Web-{DE109C20-ABD2-4E19-9598-25774EFCE03F}" dt="2022-06-29T18:02:35.868" v="24" actId="20577"/>
        <pc:sldMkLst>
          <pc:docMk/>
          <pc:sldMk cId="2052888644" sldId="267"/>
        </pc:sldMkLst>
        <pc:spChg chg="mod">
          <ac:chgData name="Mohamed Benaicha" userId="cca435ce938bc282" providerId="Windows Live" clId="Web-{DE109C20-ABD2-4E19-9598-25774EFCE03F}" dt="2022-06-29T18:02:35.868" v="24" actId="20577"/>
          <ac:spMkLst>
            <pc:docMk/>
            <pc:sldMk cId="2052888644" sldId="267"/>
            <ac:spMk id="3" creationId="{00000000-0000-0000-0000-000000000000}"/>
          </ac:spMkLst>
        </pc:spChg>
        <pc:picChg chg="del">
          <ac:chgData name="Mohamed Benaicha" userId="cca435ce938bc282" providerId="Windows Live" clId="Web-{DE109C20-ABD2-4E19-9598-25774EFCE03F}" dt="2022-06-29T18:02:28.899" v="16"/>
          <ac:picMkLst>
            <pc:docMk/>
            <pc:sldMk cId="2052888644" sldId="267"/>
            <ac:picMk id="5" creationId="{00000000-0000-0000-0000-000000000000}"/>
          </ac:picMkLst>
        </pc:picChg>
        <pc:picChg chg="del">
          <ac:chgData name="Mohamed Benaicha" userId="cca435ce938bc282" providerId="Windows Live" clId="Web-{DE109C20-ABD2-4E19-9598-25774EFCE03F}" dt="2022-06-29T18:02:30.118" v="18"/>
          <ac:picMkLst>
            <pc:docMk/>
            <pc:sldMk cId="2052888644" sldId="267"/>
            <ac:picMk id="6" creationId="{00000000-0000-0000-0000-000000000000}"/>
          </ac:picMkLst>
        </pc:picChg>
        <pc:picChg chg="del">
          <ac:chgData name="Mohamed Benaicha" userId="cca435ce938bc282" providerId="Windows Live" clId="Web-{DE109C20-ABD2-4E19-9598-25774EFCE03F}" dt="2022-06-29T18:02:29.571" v="17"/>
          <ac:picMkLst>
            <pc:docMk/>
            <pc:sldMk cId="2052888644" sldId="267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3787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0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9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533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9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9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5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3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4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5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us.nlpl.eu/UNPC.php" TargetMode="External"/><Relationship Id="rId2" Type="http://schemas.openxmlformats.org/officeDocument/2006/relationships/hyperlink" Target="https://tatoeba.org/e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ndara"/>
              </a:rPr>
              <a:t>English-to-Arabic </a:t>
            </a:r>
            <a:r>
              <a:rPr lang="en-US" dirty="0" err="1" smtClean="0">
                <a:latin typeface="Candara"/>
              </a:rPr>
              <a:t>Seq</a:t>
            </a:r>
            <a:r>
              <a:rPr lang="en-US" dirty="0" smtClean="0">
                <a:latin typeface="Candara"/>
              </a:rPr>
              <a:t>-to-</a:t>
            </a:r>
            <a:r>
              <a:rPr lang="en-US" dirty="0" err="1" smtClean="0">
                <a:latin typeface="Candara"/>
              </a:rPr>
              <a:t>Seq</a:t>
            </a:r>
            <a:r>
              <a:rPr lang="en-US" dirty="0" smtClean="0">
                <a:latin typeface="Candara"/>
              </a:rPr>
              <a:t> Translator</a:t>
            </a:r>
            <a:endParaRPr lang="en-US" dirty="0">
              <a:latin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By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: Mohamed Benaicha</a:t>
            </a: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Portfolio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: https://github.com/mohbenaicha</a:t>
            </a:r>
          </a:p>
        </p:txBody>
      </p:sp>
    </p:spTree>
    <p:extLst>
      <p:ext uri="{BB962C8B-B14F-4D97-AF65-F5344CB8AC3E}">
        <p14:creationId xmlns:p14="http://schemas.microsoft.com/office/powerpoint/2010/main" val="7543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956734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Problem</a:t>
            </a:r>
            <a:r>
              <a:rPr lang="en-US" dirty="0" smtClean="0"/>
              <a:t>: some syntactically and grammatically complex languages such as Chinese and Arabic present problems for </a:t>
            </a:r>
            <a:r>
              <a:rPr lang="en-US" dirty="0" err="1" smtClean="0"/>
              <a:t>seq</a:t>
            </a:r>
            <a:r>
              <a:rPr lang="en-US" dirty="0" smtClean="0"/>
              <a:t>-to-</a:t>
            </a:r>
            <a:r>
              <a:rPr lang="en-US" dirty="0" err="1" smtClean="0"/>
              <a:t>seq</a:t>
            </a:r>
            <a:r>
              <a:rPr lang="en-US" dirty="0" smtClean="0"/>
              <a:t> models that traditionally excel at translating Latin-Anglo-German languages. A similar case can be made for chat bots since they similar model architectures as translators</a:t>
            </a:r>
            <a:endParaRPr lang="en-US" dirty="0"/>
          </a:p>
          <a:p>
            <a:r>
              <a:rPr lang="en-US" b="1" dirty="0" smtClean="0"/>
              <a:t>Hypothesis</a:t>
            </a:r>
            <a:r>
              <a:rPr lang="en-US" dirty="0" smtClean="0"/>
              <a:t>: </a:t>
            </a:r>
            <a:r>
              <a:rPr lang="en-US" dirty="0" err="1" smtClean="0"/>
              <a:t>seq</a:t>
            </a:r>
            <a:r>
              <a:rPr lang="en-US" dirty="0" smtClean="0"/>
              <a:t>-to-</a:t>
            </a:r>
            <a:r>
              <a:rPr lang="en-US" dirty="0" err="1" smtClean="0"/>
              <a:t>seq</a:t>
            </a:r>
            <a:r>
              <a:rPr lang="en-US" dirty="0" smtClean="0"/>
              <a:t> encoder-decoder require augmentation through attention to better capture context for grammatically complex languages such as Arabic.</a:t>
            </a:r>
            <a:endParaRPr lang="en-US" dirty="0"/>
          </a:p>
          <a:p>
            <a:r>
              <a:rPr lang="en-US" b="1" dirty="0"/>
              <a:t>Methodology</a:t>
            </a:r>
            <a:r>
              <a:rPr lang="en-US" dirty="0" smtClean="0"/>
              <a:t>: normalize data; train vocabulary; </a:t>
            </a:r>
            <a:r>
              <a:rPr lang="en-US" dirty="0" smtClean="0"/>
              <a:t>dimensionality reduction through </a:t>
            </a:r>
            <a:r>
              <a:rPr lang="en-US" dirty="0" err="1" smtClean="0"/>
              <a:t>embeddings</a:t>
            </a:r>
            <a:r>
              <a:rPr lang="en-US" dirty="0" smtClean="0"/>
              <a:t>, training encoder-decoder with additive attention</a:t>
            </a:r>
            <a:endParaRPr lang="en-US" dirty="0"/>
          </a:p>
          <a:p>
            <a:r>
              <a:rPr lang="en-US" b="1" dirty="0"/>
              <a:t>Findings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The small dataset limitation allows for learning a small vocabulary and thus being able to translate limited length sequences</a:t>
            </a:r>
            <a:endParaRPr lang="en-US" dirty="0"/>
          </a:p>
          <a:p>
            <a:pPr lvl="1"/>
            <a:r>
              <a:rPr lang="en-US" dirty="0" smtClean="0"/>
              <a:t>Attention improves translation of sequence to another sequence markedly compared to a simple encoder-decoder model</a:t>
            </a:r>
            <a:endParaRPr lang="en-US" dirty="0"/>
          </a:p>
          <a:p>
            <a:pPr lvl="1"/>
            <a:r>
              <a:rPr lang="en-US" dirty="0" smtClean="0"/>
              <a:t>Bidirectional layers help give a richer set of hidden states that are used for the context vector which lies at the heart of </a:t>
            </a:r>
            <a:r>
              <a:rPr lang="en-US" dirty="0" err="1" smtClean="0"/>
              <a:t>seq</a:t>
            </a:r>
            <a:r>
              <a:rPr lang="en-US" dirty="0" smtClean="0"/>
              <a:t>-to-</a:t>
            </a:r>
            <a:r>
              <a:rPr lang="en-US" dirty="0" err="1" smtClean="0"/>
              <a:t>seq</a:t>
            </a:r>
            <a:r>
              <a:rPr lang="en-US" dirty="0" smtClean="0"/>
              <a:t> attention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956734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1" dirty="0"/>
              <a:t>Data/data collection</a:t>
            </a:r>
            <a:r>
              <a:rPr lang="en-US" dirty="0"/>
              <a:t>: </a:t>
            </a:r>
            <a:r>
              <a:rPr lang="en-US" dirty="0" smtClean="0"/>
              <a:t>this dataset is provided courtesy </a:t>
            </a:r>
            <a:r>
              <a:rPr lang="en-US" dirty="0"/>
              <a:t>of </a:t>
            </a:r>
            <a:r>
              <a:rPr lang="en-US" dirty="0">
                <a:hlinkClick r:id="rId2"/>
              </a:rPr>
              <a:t>https://tatoeba.org/en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r>
              <a:rPr lang="en-US" dirty="0" smtClean="0"/>
              <a:t>and comprises 10,000 English-Arabic sentence pairs.</a:t>
            </a:r>
            <a:endParaRPr lang="en-US" dirty="0"/>
          </a:p>
          <a:p>
            <a:r>
              <a:rPr lang="en-US" b="1" dirty="0" smtClean="0"/>
              <a:t>Salient </a:t>
            </a:r>
            <a:r>
              <a:rPr lang="en-US" b="1" dirty="0"/>
              <a:t>challenges/ recommendations for improvements</a:t>
            </a:r>
            <a:r>
              <a:rPr lang="en-US" dirty="0"/>
              <a:t>: </a:t>
            </a:r>
          </a:p>
          <a:p>
            <a:pPr lvl="1"/>
            <a:r>
              <a:rPr lang="en-US" u="sng" dirty="0" smtClean="0"/>
              <a:t>Model complexity</a:t>
            </a:r>
            <a:r>
              <a:rPr lang="en-US" dirty="0" smtClean="0"/>
              <a:t>: </a:t>
            </a:r>
            <a:r>
              <a:rPr lang="en-US" dirty="0" smtClean="0"/>
              <a:t>models that capture the intricacies of Arabic need to be large and feature bidirectional layers</a:t>
            </a:r>
          </a:p>
          <a:p>
            <a:pPr lvl="2"/>
            <a:r>
              <a:rPr lang="en-US" dirty="0" smtClean="0"/>
              <a:t>Improvement: </a:t>
            </a:r>
            <a:r>
              <a:rPr lang="en-US" dirty="0" smtClean="0"/>
              <a:t>multiple sentence sequences are best handled sentence by sentence.</a:t>
            </a:r>
            <a:endParaRPr lang="en-US" dirty="0" smtClean="0"/>
          </a:p>
          <a:p>
            <a:pPr lvl="1"/>
            <a:r>
              <a:rPr lang="en-US" u="sng" dirty="0" smtClean="0"/>
              <a:t>Lack of training data</a:t>
            </a:r>
            <a:r>
              <a:rPr lang="en-US" dirty="0" smtClean="0"/>
              <a:t>: creativity is required to create sentence pairs for translation purposes</a:t>
            </a:r>
          </a:p>
          <a:p>
            <a:pPr lvl="2"/>
            <a:r>
              <a:rPr lang="en-US" dirty="0" smtClean="0"/>
              <a:t>The United </a:t>
            </a:r>
            <a:r>
              <a:rPr lang="en-US" dirty="0"/>
              <a:t>Nations Parallel </a:t>
            </a:r>
            <a:r>
              <a:rPr lang="en-US" dirty="0" smtClean="0"/>
              <a:t>Corpus features sentence pair of its 6 official languages which are </a:t>
            </a:r>
            <a:r>
              <a:rPr lang="en-US" b="1" dirty="0"/>
              <a:t>Arabic, Chinese, English, French, Russian and </a:t>
            </a:r>
            <a:r>
              <a:rPr lang="en-US" b="1" dirty="0" smtClean="0"/>
              <a:t>Spanish</a:t>
            </a:r>
            <a:r>
              <a:rPr lang="en-US" dirty="0" smtClean="0"/>
              <a:t>, but these come in 10s of gigabytes in size and require distributed computing </a:t>
            </a:r>
            <a:r>
              <a:rPr lang="en-US" dirty="0"/>
              <a:t>to handle: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opus.nlpl.eu/UNPC.php</a:t>
            </a:r>
            <a:r>
              <a:rPr lang="en-US" dirty="0" smtClean="0"/>
              <a:t>.</a:t>
            </a:r>
            <a:endParaRPr lang="en-US" u="sng" dirty="0" smtClean="0"/>
          </a:p>
          <a:p>
            <a:pPr lvl="1"/>
            <a:r>
              <a:rPr lang="en-US" u="sng" dirty="0" smtClean="0"/>
              <a:t>English-to-Arabic</a:t>
            </a:r>
            <a:r>
              <a:rPr lang="en-US" u="sng" dirty="0"/>
              <a:t> </a:t>
            </a:r>
            <a:r>
              <a:rPr lang="en-US" u="sng" dirty="0" smtClean="0"/>
              <a:t>dynamics</a:t>
            </a:r>
            <a:r>
              <a:rPr lang="en-US" dirty="0" smtClean="0"/>
              <a:t>: the relationship of the two languages and their naturally differing grammatical structures require as much data as is feasible which means a sophistication is the means and not the end</a:t>
            </a:r>
          </a:p>
          <a:p>
            <a:pPr lvl="2"/>
            <a:r>
              <a:rPr lang="en-US" dirty="0" smtClean="0"/>
              <a:t>Improvements: English-Arabic </a:t>
            </a:r>
            <a:r>
              <a:rPr lang="en-US" dirty="0" err="1" smtClean="0"/>
              <a:t>pretrained</a:t>
            </a:r>
            <a:r>
              <a:rPr lang="en-US" dirty="0" smtClean="0"/>
              <a:t> feature extractors exist such as Lan </a:t>
            </a:r>
            <a:r>
              <a:rPr lang="en-US" dirty="0" err="1" smtClean="0"/>
              <a:t>Wuwei’s</a:t>
            </a:r>
            <a:r>
              <a:rPr lang="en-US" dirty="0" smtClean="0"/>
              <a:t>  </a:t>
            </a:r>
            <a:r>
              <a:rPr lang="en-US" dirty="0" smtClean="0"/>
              <a:t>GigaBERT-v4-Arabic-and-English which could make the task of translation much easier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5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6302710" cy="471054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10 000 English-Arabic sentence pairs</a:t>
            </a:r>
            <a:endParaRPr lang="en-US" sz="1600" dirty="0"/>
          </a:p>
          <a:p>
            <a:r>
              <a:rPr lang="en-US" sz="1600" dirty="0" smtClean="0"/>
              <a:t>Come partially preprocessed</a:t>
            </a:r>
          </a:p>
          <a:p>
            <a:r>
              <a:rPr lang="en-US" sz="1600" dirty="0" smtClean="0"/>
              <a:t>Special normalization functions are required to handle Arabic’s non-alphabetical characters</a:t>
            </a:r>
          </a:p>
          <a:p>
            <a:r>
              <a:rPr lang="en-US" sz="1600" dirty="0" smtClean="0"/>
              <a:t>Sequence range from 2 – 100+ tokens</a:t>
            </a:r>
          </a:p>
        </p:txBody>
      </p:sp>
    </p:spTree>
    <p:extLst>
      <p:ext uri="{BB962C8B-B14F-4D97-AF65-F5344CB8AC3E}">
        <p14:creationId xmlns:p14="http://schemas.microsoft.com/office/powerpoint/2010/main" val="41511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4846320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English GRU encoder with embedding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Arabic GRU decoder with embedding</a:t>
            </a:r>
          </a:p>
          <a:p>
            <a:pPr>
              <a:lnSpc>
                <a:spcPct val="170000"/>
              </a:lnSpc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Bahdanau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Additive Attention layer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Custom training function and translation function</a:t>
            </a:r>
          </a:p>
          <a:p>
            <a:pPr marL="274320" lvl="1" indent="0">
              <a:lnSpc>
                <a:spcPct val="170000"/>
              </a:lnSpc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 descr="TensorFlow Recommend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763" y="2350311"/>
            <a:ext cx="4261139" cy="239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35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Training</a:t>
            </a:r>
            <a:r>
              <a:rPr lang="en-US" dirty="0"/>
              <a:t>: </a:t>
            </a:r>
            <a:r>
              <a:rPr lang="en-US" dirty="0" smtClean="0"/>
              <a:t>data </a:t>
            </a:r>
            <a:r>
              <a:rPr lang="en-US" dirty="0" smtClean="0"/>
              <a:t>cleaning and normalization, training</a:t>
            </a:r>
            <a:endParaRPr lang="en-US" dirty="0"/>
          </a:p>
          <a:p>
            <a:r>
              <a:rPr lang="en-US" b="1" dirty="0"/>
              <a:t>Inference</a:t>
            </a:r>
            <a:r>
              <a:rPr lang="en-US" dirty="0"/>
              <a:t>: </a:t>
            </a:r>
            <a:r>
              <a:rPr lang="en-US" dirty="0" smtClean="0"/>
              <a:t>data validation, data </a:t>
            </a:r>
            <a:r>
              <a:rPr lang="en-US" dirty="0" smtClean="0"/>
              <a:t>cleaning and normalization, predictions and converting predictions to text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8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873175" cy="49609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Development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Lack of manageable datasets or infrastructure capable of training large datasets such as UNPC Opus Corpus</a:t>
            </a:r>
            <a:endParaRPr lang="en-US" dirty="0" smtClean="0"/>
          </a:p>
          <a:p>
            <a:pPr lvl="1"/>
            <a:r>
              <a:rPr lang="en-US" dirty="0" smtClean="0"/>
              <a:t>Normalization for Arabic is highly complex due to lexical complexity (ex. pronouns attached to nouns,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ar-SA" dirty="0" smtClean="0"/>
              <a:t> كتابي</a:t>
            </a:r>
            <a:r>
              <a:rPr lang="en-US" dirty="0"/>
              <a:t> </a:t>
            </a:r>
            <a:r>
              <a:rPr lang="en-US" dirty="0" smtClean="0"/>
              <a:t>is a single word that translates to mean ‘my book’)</a:t>
            </a:r>
            <a:r>
              <a:rPr lang="ar-SA" dirty="0" smtClean="0"/>
              <a:t> 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b="1" dirty="0" smtClean="0"/>
              <a:t>Production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Very large </a:t>
            </a:r>
            <a:r>
              <a:rPr lang="en-US" dirty="0" smtClean="0"/>
              <a:t>networks </a:t>
            </a:r>
            <a:r>
              <a:rPr lang="en-US" dirty="0"/>
              <a:t>(constant memory space allocated creates scaling problems) – this is slightly abated by the use of </a:t>
            </a:r>
            <a:r>
              <a:rPr lang="en-US" dirty="0" err="1"/>
              <a:t>embeddings</a:t>
            </a:r>
            <a:r>
              <a:rPr lang="en-US" dirty="0"/>
              <a:t> to shrink data dimensionality (and hence model size) </a:t>
            </a:r>
            <a:r>
              <a:rPr lang="en-US" dirty="0" smtClean="0"/>
              <a:t>significantly</a:t>
            </a:r>
          </a:p>
          <a:p>
            <a:pPr lvl="1"/>
            <a:r>
              <a:rPr lang="en-US" dirty="0" smtClean="0"/>
              <a:t>Handling input sequence lengths (networks can only handle a maximum sequence size)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8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 production package is currently in the works and will pose a challenge</a:t>
            </a:r>
          </a:p>
          <a:p>
            <a:r>
              <a:rPr lang="en-US" dirty="0" smtClean="0"/>
              <a:t>Modules for training (ex: pipeline.py)</a:t>
            </a:r>
          </a:p>
          <a:p>
            <a:r>
              <a:rPr lang="en-US" dirty="0" smtClean="0"/>
              <a:t>Modules for modelling tools and data processing utilities (ex: </a:t>
            </a:r>
            <a:r>
              <a:rPr lang="en-US" dirty="0" smtClean="0"/>
              <a:t>import_data.py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Modules for package building/ publishing (ex setup.py, README.md)</a:t>
            </a:r>
          </a:p>
          <a:p>
            <a:r>
              <a:rPr lang="en-US" dirty="0" smtClean="0"/>
              <a:t>Modules for validation and testing (ex: </a:t>
            </a:r>
            <a:r>
              <a:rPr lang="en-US" dirty="0" err="1" smtClean="0"/>
              <a:t>PyTest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Modules for REST APIs (ex: app.py, api.py)</a:t>
            </a:r>
          </a:p>
          <a:p>
            <a:r>
              <a:rPr lang="en-US" dirty="0" smtClean="0"/>
              <a:t>Saved model/weights object, fitted encoders object, string lookups objects, etc. (ex: </a:t>
            </a:r>
            <a:r>
              <a:rPr lang="en-US" dirty="0" err="1" smtClean="0"/>
              <a:t>joblib</a:t>
            </a:r>
            <a:r>
              <a:rPr lang="en-US" dirty="0" smtClean="0"/>
              <a:t> files)</a:t>
            </a:r>
          </a:p>
          <a:p>
            <a:r>
              <a:rPr lang="en-US" dirty="0" smtClean="0"/>
              <a:t>CI/CD files (ex: I use </a:t>
            </a:r>
            <a:r>
              <a:rPr lang="en-US" dirty="0" err="1" smtClean="0"/>
              <a:t>CircleCI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files)</a:t>
            </a:r>
          </a:p>
          <a:p>
            <a:r>
              <a:rPr lang="en-US" dirty="0" err="1" smtClean="0"/>
              <a:t>Config</a:t>
            </a:r>
            <a:r>
              <a:rPr lang="en-US" dirty="0" smtClean="0"/>
              <a:t>/ </a:t>
            </a:r>
            <a:r>
              <a:rPr lang="en-US" dirty="0" err="1" smtClean="0"/>
              <a:t>env</a:t>
            </a:r>
            <a:r>
              <a:rPr lang="en-US" dirty="0" smtClean="0"/>
              <a:t> variable/code dependency files (ex: model </a:t>
            </a:r>
            <a:r>
              <a:rPr lang="en-US" dirty="0" err="1" smtClean="0"/>
              <a:t>config</a:t>
            </a:r>
            <a:r>
              <a:rPr lang="en-US" dirty="0" smtClean="0"/>
              <a:t>, app </a:t>
            </a:r>
            <a:r>
              <a:rPr lang="en-US" dirty="0" err="1" smtClean="0"/>
              <a:t>config</a:t>
            </a:r>
            <a:r>
              <a:rPr lang="en-US" dirty="0" smtClean="0"/>
              <a:t>,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, Docker, </a:t>
            </a:r>
            <a:r>
              <a:rPr lang="en-US" dirty="0" err="1" smtClean="0"/>
              <a:t>CircleCI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Shell/bash scripts for various deployments steps (ex: bootstrapping for cloud-based deployment, EC2; Docker container building; Kubernetes services)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Research work</a:t>
            </a:r>
          </a:p>
          <a:p>
            <a:r>
              <a:rPr lang="en-US" dirty="0"/>
              <a:t>https://github.com/mohbenaicha/En-Ar-Translation-Machine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606945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508</TotalTime>
  <Words>657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Candara</vt:lpstr>
      <vt:lpstr>Century Schoolbook</vt:lpstr>
      <vt:lpstr>Tahoma</vt:lpstr>
      <vt:lpstr>Wingdings 2</vt:lpstr>
      <vt:lpstr>View</vt:lpstr>
      <vt:lpstr>English-to-Arabic Seq-to-Seq Translator</vt:lpstr>
      <vt:lpstr>Summary</vt:lpstr>
      <vt:lpstr>Summary</vt:lpstr>
      <vt:lpstr>Data Exploration</vt:lpstr>
      <vt:lpstr>Modelling</vt:lpstr>
      <vt:lpstr>Pipeline</vt:lpstr>
      <vt:lpstr>Challenges</vt:lpstr>
      <vt:lpstr>Production package</vt:lpstr>
      <vt:lpstr>Source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Sentiment Analysis</dc:title>
  <dc:creator>Mohamed Benaicha</dc:creator>
  <cp:lastModifiedBy>Mohamed Benaicha</cp:lastModifiedBy>
  <cp:revision>60</cp:revision>
  <dcterms:created xsi:type="dcterms:W3CDTF">2022-06-28T15:45:17Z</dcterms:created>
  <dcterms:modified xsi:type="dcterms:W3CDTF">2022-06-30T01:35:22Z</dcterms:modified>
</cp:coreProperties>
</file>