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2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846C05-0ECF-4F99-95EE-7C873B4FD2A1}" v="7" dt="2022-06-29T20:44:14.472"/>
    <p1510:client id="{DE109C20-ABD2-4E19-9598-25774EFCE03F}" v="26" dt="2022-06-29T18:02:50.025"/>
    <p1510:client id="{E7A853F7-EC12-43F8-ABF3-61157B290AC3}" v="3" dt="2022-06-29T18:09:32.9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hamed Benaicha" userId="cca435ce938bc282" providerId="Windows Live" clId="Web-{E7A853F7-EC12-43F8-ABF3-61157B290AC3}"/>
    <pc:docChg chg="modSld">
      <pc:chgData name="Mohamed Benaicha" userId="cca435ce938bc282" providerId="Windows Live" clId="Web-{E7A853F7-EC12-43F8-ABF3-61157B290AC3}" dt="2022-06-29T18:09:32.743" v="1" actId="20577"/>
      <pc:docMkLst>
        <pc:docMk/>
      </pc:docMkLst>
      <pc:sldChg chg="modSp">
        <pc:chgData name="Mohamed Benaicha" userId="cca435ce938bc282" providerId="Windows Live" clId="Web-{E7A853F7-EC12-43F8-ABF3-61157B290AC3}" dt="2022-06-29T18:09:32.743" v="1" actId="20577"/>
        <pc:sldMkLst>
          <pc:docMk/>
          <pc:sldMk cId="754302576" sldId="256"/>
        </pc:sldMkLst>
        <pc:spChg chg="mod">
          <ac:chgData name="Mohamed Benaicha" userId="cca435ce938bc282" providerId="Windows Live" clId="Web-{E7A853F7-EC12-43F8-ABF3-61157B290AC3}" dt="2022-06-29T18:09:32.743" v="1" actId="20577"/>
          <ac:spMkLst>
            <pc:docMk/>
            <pc:sldMk cId="754302576" sldId="256"/>
            <ac:spMk id="2" creationId="{00000000-0000-0000-0000-000000000000}"/>
          </ac:spMkLst>
        </pc:spChg>
      </pc:sldChg>
    </pc:docChg>
  </pc:docChgLst>
  <pc:docChgLst>
    <pc:chgData name="Mohamed Benaicha" userId="cca435ce938bc282" providerId="Windows Live" clId="Web-{36846C05-0ECF-4F99-95EE-7C873B4FD2A1}"/>
    <pc:docChg chg="modSld">
      <pc:chgData name="Mohamed Benaicha" userId="cca435ce938bc282" providerId="Windows Live" clId="Web-{36846C05-0ECF-4F99-95EE-7C873B4FD2A1}" dt="2022-06-29T20:44:14.190" v="5" actId="20577"/>
      <pc:docMkLst>
        <pc:docMk/>
      </pc:docMkLst>
      <pc:sldChg chg="modSp">
        <pc:chgData name="Mohamed Benaicha" userId="cca435ce938bc282" providerId="Windows Live" clId="Web-{36846C05-0ECF-4F99-95EE-7C873B4FD2A1}" dt="2022-06-29T20:44:14.190" v="5" actId="20577"/>
        <pc:sldMkLst>
          <pc:docMk/>
          <pc:sldMk cId="522111084" sldId="265"/>
        </pc:sldMkLst>
        <pc:spChg chg="mod">
          <ac:chgData name="Mohamed Benaicha" userId="cca435ce938bc282" providerId="Windows Live" clId="Web-{36846C05-0ECF-4F99-95EE-7C873B4FD2A1}" dt="2022-06-29T20:44:14.190" v="5" actId="20577"/>
          <ac:spMkLst>
            <pc:docMk/>
            <pc:sldMk cId="522111084" sldId="265"/>
            <ac:spMk id="3" creationId="{00000000-0000-0000-0000-000000000000}"/>
          </ac:spMkLst>
        </pc:spChg>
      </pc:sldChg>
    </pc:docChg>
  </pc:docChgLst>
  <pc:docChgLst>
    <pc:chgData name="Mohamed Benaicha" userId="cca435ce938bc282" providerId="Windows Live" clId="Web-{DE109C20-ABD2-4E19-9598-25774EFCE03F}"/>
    <pc:docChg chg="addSld modSld">
      <pc:chgData name="Mohamed Benaicha" userId="cca435ce938bc282" providerId="Windows Live" clId="Web-{DE109C20-ABD2-4E19-9598-25774EFCE03F}" dt="2022-06-29T18:02:50.025" v="30" actId="1076"/>
      <pc:docMkLst>
        <pc:docMk/>
      </pc:docMkLst>
      <pc:sldChg chg="modSp">
        <pc:chgData name="Mohamed Benaicha" userId="cca435ce938bc282" providerId="Windows Live" clId="Web-{DE109C20-ABD2-4E19-9598-25774EFCE03F}" dt="2022-06-29T18:01:46.679" v="4" actId="20577"/>
        <pc:sldMkLst>
          <pc:docMk/>
          <pc:sldMk cId="2459719261" sldId="257"/>
        </pc:sldMkLst>
        <pc:spChg chg="mod">
          <ac:chgData name="Mohamed Benaicha" userId="cca435ce938bc282" providerId="Windows Live" clId="Web-{DE109C20-ABD2-4E19-9598-25774EFCE03F}" dt="2022-06-29T18:01:46.679" v="4" actId="20577"/>
          <ac:spMkLst>
            <pc:docMk/>
            <pc:sldMk cId="2459719261" sldId="257"/>
            <ac:spMk id="3" creationId="{00000000-0000-0000-0000-000000000000}"/>
          </ac:spMkLst>
        </pc:spChg>
      </pc:sldChg>
      <pc:sldChg chg="modSp">
        <pc:chgData name="Mohamed Benaicha" userId="cca435ce938bc282" providerId="Windows Live" clId="Web-{DE109C20-ABD2-4E19-9598-25774EFCE03F}" dt="2022-06-29T18:02:50.025" v="30" actId="1076"/>
        <pc:sldMkLst>
          <pc:docMk/>
          <pc:sldMk cId="1040354236" sldId="260"/>
        </pc:sldMkLst>
        <pc:spChg chg="mod">
          <ac:chgData name="Mohamed Benaicha" userId="cca435ce938bc282" providerId="Windows Live" clId="Web-{DE109C20-ABD2-4E19-9598-25774EFCE03F}" dt="2022-06-29T18:02:44.322" v="27" actId="20577"/>
          <ac:spMkLst>
            <pc:docMk/>
            <pc:sldMk cId="1040354236" sldId="260"/>
            <ac:spMk id="3" creationId="{00000000-0000-0000-0000-000000000000}"/>
          </ac:spMkLst>
        </pc:spChg>
        <pc:picChg chg="mod">
          <ac:chgData name="Mohamed Benaicha" userId="cca435ce938bc282" providerId="Windows Live" clId="Web-{DE109C20-ABD2-4E19-9598-25774EFCE03F}" dt="2022-06-29T18:02:48.572" v="29" actId="1076"/>
          <ac:picMkLst>
            <pc:docMk/>
            <pc:sldMk cId="1040354236" sldId="260"/>
            <ac:picMk id="5" creationId="{00000000-0000-0000-0000-000000000000}"/>
          </ac:picMkLst>
        </pc:picChg>
        <pc:picChg chg="mod">
          <ac:chgData name="Mohamed Benaicha" userId="cca435ce938bc282" providerId="Windows Live" clId="Web-{DE109C20-ABD2-4E19-9598-25774EFCE03F}" dt="2022-06-29T18:02:47.056" v="28" actId="1076"/>
          <ac:picMkLst>
            <pc:docMk/>
            <pc:sldMk cId="1040354236" sldId="260"/>
            <ac:picMk id="6" creationId="{00000000-0000-0000-0000-000000000000}"/>
          </ac:picMkLst>
        </pc:picChg>
        <pc:picChg chg="mod">
          <ac:chgData name="Mohamed Benaicha" userId="cca435ce938bc282" providerId="Windows Live" clId="Web-{DE109C20-ABD2-4E19-9598-25774EFCE03F}" dt="2022-06-29T18:02:50.025" v="30" actId="1076"/>
          <ac:picMkLst>
            <pc:docMk/>
            <pc:sldMk cId="1040354236" sldId="260"/>
            <ac:picMk id="1028" creationId="{00000000-0000-0000-0000-000000000000}"/>
          </ac:picMkLst>
        </pc:picChg>
      </pc:sldChg>
      <pc:sldChg chg="modSp">
        <pc:chgData name="Mohamed Benaicha" userId="cca435ce938bc282" providerId="Windows Live" clId="Web-{DE109C20-ABD2-4E19-9598-25774EFCE03F}" dt="2022-06-29T18:02:13.555" v="12" actId="14100"/>
        <pc:sldMkLst>
          <pc:docMk/>
          <pc:sldMk cId="1845085607" sldId="262"/>
        </pc:sldMkLst>
        <pc:spChg chg="mod">
          <ac:chgData name="Mohamed Benaicha" userId="cca435ce938bc282" providerId="Windows Live" clId="Web-{DE109C20-ABD2-4E19-9598-25774EFCE03F}" dt="2022-06-29T18:02:13.555" v="12" actId="14100"/>
          <ac:spMkLst>
            <pc:docMk/>
            <pc:sldMk cId="1845085607" sldId="262"/>
            <ac:spMk id="3" creationId="{00000000-0000-0000-0000-000000000000}"/>
          </ac:spMkLst>
        </pc:spChg>
      </pc:sldChg>
      <pc:sldChg chg="modSp add replId">
        <pc:chgData name="Mohamed Benaicha" userId="cca435ce938bc282" providerId="Windows Live" clId="Web-{DE109C20-ABD2-4E19-9598-25774EFCE03F}" dt="2022-06-29T18:01:39.757" v="2" actId="20577"/>
        <pc:sldMkLst>
          <pc:docMk/>
          <pc:sldMk cId="201520800" sldId="266"/>
        </pc:sldMkLst>
        <pc:spChg chg="mod">
          <ac:chgData name="Mohamed Benaicha" userId="cca435ce938bc282" providerId="Windows Live" clId="Web-{DE109C20-ABD2-4E19-9598-25774EFCE03F}" dt="2022-06-29T18:01:39.757" v="2" actId="20577"/>
          <ac:spMkLst>
            <pc:docMk/>
            <pc:sldMk cId="201520800" sldId="266"/>
            <ac:spMk id="3" creationId="{00000000-0000-0000-0000-000000000000}"/>
          </ac:spMkLst>
        </pc:spChg>
      </pc:sldChg>
      <pc:sldChg chg="delSp modSp add replId">
        <pc:chgData name="Mohamed Benaicha" userId="cca435ce938bc282" providerId="Windows Live" clId="Web-{DE109C20-ABD2-4E19-9598-25774EFCE03F}" dt="2022-06-29T18:02:35.868" v="24" actId="20577"/>
        <pc:sldMkLst>
          <pc:docMk/>
          <pc:sldMk cId="2052888644" sldId="267"/>
        </pc:sldMkLst>
        <pc:spChg chg="mod">
          <ac:chgData name="Mohamed Benaicha" userId="cca435ce938bc282" providerId="Windows Live" clId="Web-{DE109C20-ABD2-4E19-9598-25774EFCE03F}" dt="2022-06-29T18:02:35.868" v="24" actId="20577"/>
          <ac:spMkLst>
            <pc:docMk/>
            <pc:sldMk cId="2052888644" sldId="267"/>
            <ac:spMk id="3" creationId="{00000000-0000-0000-0000-000000000000}"/>
          </ac:spMkLst>
        </pc:spChg>
        <pc:picChg chg="del">
          <ac:chgData name="Mohamed Benaicha" userId="cca435ce938bc282" providerId="Windows Live" clId="Web-{DE109C20-ABD2-4E19-9598-25774EFCE03F}" dt="2022-06-29T18:02:28.899" v="16"/>
          <ac:picMkLst>
            <pc:docMk/>
            <pc:sldMk cId="2052888644" sldId="267"/>
            <ac:picMk id="5" creationId="{00000000-0000-0000-0000-000000000000}"/>
          </ac:picMkLst>
        </pc:picChg>
        <pc:picChg chg="del">
          <ac:chgData name="Mohamed Benaicha" userId="cca435ce938bc282" providerId="Windows Live" clId="Web-{DE109C20-ABD2-4E19-9598-25774EFCE03F}" dt="2022-06-29T18:02:30.118" v="18"/>
          <ac:picMkLst>
            <pc:docMk/>
            <pc:sldMk cId="2052888644" sldId="267"/>
            <ac:picMk id="6" creationId="{00000000-0000-0000-0000-000000000000}"/>
          </ac:picMkLst>
        </pc:picChg>
        <pc:picChg chg="del">
          <ac:chgData name="Mohamed Benaicha" userId="cca435ce938bc282" providerId="Windows Live" clId="Web-{DE109C20-ABD2-4E19-9598-25774EFCE03F}" dt="2022-06-29T18:02:29.571" v="17"/>
          <ac:picMkLst>
            <pc:docMk/>
            <pc:sldMk cId="2052888644" sldId="267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37871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0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99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5533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9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9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5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7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37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40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64B7160-73C2-45CD-96E8-FA0C754B6242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55C77F4-43D8-4552-9E89-E84ACE13B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5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ndara"/>
              </a:rPr>
              <a:t>Reviewer Sentiment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By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: Mohamed Benaicha</a:t>
            </a: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Portfolio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Candara" panose="020E0502030303020204" pitchFamily="34" charset="0"/>
              </a:rPr>
              <a:t>: https://github.com/mohbenaicha</a:t>
            </a:r>
          </a:p>
        </p:txBody>
      </p:sp>
    </p:spTree>
    <p:extLst>
      <p:ext uri="{BB962C8B-B14F-4D97-AF65-F5344CB8AC3E}">
        <p14:creationId xmlns:p14="http://schemas.microsoft.com/office/powerpoint/2010/main" val="754302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package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Modules for training (ex: pipeline.py)</a:t>
            </a:r>
          </a:p>
          <a:p>
            <a:r>
              <a:rPr lang="en-US" dirty="0"/>
              <a:t>Modules for modelling tools and data processing utilities (ex: import_date.py)</a:t>
            </a:r>
          </a:p>
          <a:p>
            <a:r>
              <a:rPr lang="en-US" dirty="0"/>
              <a:t>Modules for package building/ publishing (ex setup.py, README.md)</a:t>
            </a:r>
          </a:p>
          <a:p>
            <a:r>
              <a:rPr lang="en-US" dirty="0"/>
              <a:t>Modules for validation and testing (ex: </a:t>
            </a:r>
            <a:r>
              <a:rPr lang="en-US" dirty="0" err="1"/>
              <a:t>PyTest</a:t>
            </a:r>
            <a:r>
              <a:rPr lang="en-US" dirty="0"/>
              <a:t>)</a:t>
            </a:r>
          </a:p>
          <a:p>
            <a:r>
              <a:rPr lang="en-US" dirty="0"/>
              <a:t>Modules for REST APIs (ex: app.py, api.py)</a:t>
            </a:r>
          </a:p>
          <a:p>
            <a:r>
              <a:rPr lang="en-US" dirty="0"/>
              <a:t>Saved model/weights object, fitted encoders object, string lookups objects, etc. (ex: </a:t>
            </a:r>
            <a:r>
              <a:rPr lang="en-US" dirty="0" err="1"/>
              <a:t>Tensorflow</a:t>
            </a:r>
            <a:r>
              <a:rPr lang="en-US" dirty="0"/>
              <a:t> model files)</a:t>
            </a:r>
          </a:p>
          <a:p>
            <a:r>
              <a:rPr lang="en-US" dirty="0"/>
              <a:t>CI/CD files (ex: I use </a:t>
            </a:r>
            <a:r>
              <a:rPr lang="en-US" dirty="0" err="1"/>
              <a:t>CircleCI</a:t>
            </a:r>
            <a:r>
              <a:rPr lang="en-US" dirty="0"/>
              <a:t> config files)</a:t>
            </a:r>
          </a:p>
          <a:p>
            <a:r>
              <a:rPr lang="en-US" dirty="0"/>
              <a:t>Config/ env variable/code dependency files (ex: model config, app config, </a:t>
            </a:r>
            <a:r>
              <a:rPr lang="en-US" dirty="0" err="1"/>
              <a:t>api</a:t>
            </a:r>
            <a:r>
              <a:rPr lang="en-US" dirty="0"/>
              <a:t> config, Docker, </a:t>
            </a:r>
            <a:r>
              <a:rPr lang="en-US" dirty="0" err="1"/>
              <a:t>CircleCI</a:t>
            </a:r>
            <a:r>
              <a:rPr lang="en-US" dirty="0"/>
              <a:t>, etc.)</a:t>
            </a:r>
          </a:p>
          <a:p>
            <a:r>
              <a:rPr lang="en-US" dirty="0"/>
              <a:t>Shell/bash scripts for various deployments steps (ex: bootstrapping for cloud-based deployment, EC2; Docker container building; Kubernetes services)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1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https://github.com/mohbenaicha/Reviewer-sentiment-analysis-BERT</a:t>
            </a:r>
          </a:p>
        </p:txBody>
      </p:sp>
    </p:spTree>
    <p:extLst>
      <p:ext uri="{BB962C8B-B14F-4D97-AF65-F5344CB8AC3E}">
        <p14:creationId xmlns:p14="http://schemas.microsoft.com/office/powerpoint/2010/main" val="421606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956734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Problem</a:t>
            </a:r>
            <a:r>
              <a:rPr lang="en-US" dirty="0"/>
              <a:t>: derive dominant sentiment from social media post/ product review - specifically on book reviews. </a:t>
            </a:r>
          </a:p>
          <a:p>
            <a:r>
              <a:rPr lang="en-US" b="1" dirty="0"/>
              <a:t>Hypothesis</a:t>
            </a:r>
            <a:r>
              <a:rPr lang="en-US" dirty="0"/>
              <a:t>: sentence transformers should be able to understand sentiment from text that is properly  and extensively normalized</a:t>
            </a:r>
          </a:p>
          <a:p>
            <a:r>
              <a:rPr lang="en-US" b="1" dirty="0"/>
              <a:t>Methodology</a:t>
            </a:r>
            <a:r>
              <a:rPr lang="en-US" dirty="0"/>
              <a:t>: normalize NLP data; train transformers on labelled data; transfer learning from pre-trained transformers on all of the data</a:t>
            </a:r>
          </a:p>
          <a:p>
            <a:r>
              <a:rPr lang="en-US" b="1" dirty="0"/>
              <a:t>Findings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70% test accuracy on locally trained and pre-trained networks</a:t>
            </a:r>
          </a:p>
          <a:p>
            <a:pPr lvl="1"/>
            <a:r>
              <a:rPr lang="en-US" dirty="0"/>
              <a:t>Existing labels not very reflective of review sentiment</a:t>
            </a:r>
          </a:p>
          <a:p>
            <a:pPr lvl="1"/>
            <a:r>
              <a:rPr lang="en-US" dirty="0"/>
              <a:t>Transfer learning works much, much better at picking up dominant sentiment</a:t>
            </a:r>
          </a:p>
          <a:p>
            <a:pPr lvl="1"/>
            <a:r>
              <a:rPr lang="en-US" dirty="0"/>
              <a:t>Text summary arbitrarily filters out important aspects of a record</a:t>
            </a:r>
          </a:p>
        </p:txBody>
      </p:sp>
    </p:spTree>
    <p:extLst>
      <p:ext uri="{BB962C8B-B14F-4D97-AF65-F5344CB8AC3E}">
        <p14:creationId xmlns:p14="http://schemas.microsoft.com/office/powerpoint/2010/main" val="245971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956734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b="1" dirty="0"/>
              <a:t>Data/data collection</a:t>
            </a:r>
            <a:r>
              <a:rPr lang="en-US" dirty="0"/>
              <a:t>: unique book review data collected over a period of 3-4 weeks features reviewer, review text, rating, book genres.</a:t>
            </a:r>
          </a:p>
          <a:p>
            <a:pPr lvl="1"/>
            <a:r>
              <a:rPr lang="en-US" dirty="0"/>
              <a:t>the choice of book reviews was that they are unique to – say – Amazon product reviews or IMBD movie reviews</a:t>
            </a:r>
          </a:p>
          <a:p>
            <a:r>
              <a:rPr lang="en-US" b="1" dirty="0"/>
              <a:t>Salient challenges/ recommendations for improvements</a:t>
            </a:r>
            <a:r>
              <a:rPr lang="en-US" dirty="0"/>
              <a:t>: </a:t>
            </a:r>
          </a:p>
          <a:p>
            <a:pPr lvl="1"/>
            <a:r>
              <a:rPr lang="en-US" u="sng" dirty="0"/>
              <a:t>Network size</a:t>
            </a:r>
            <a:r>
              <a:rPr lang="en-US" dirty="0"/>
              <a:t>: massive networks require heavy-duty and sophisticated deployment infrastructure; </a:t>
            </a:r>
          </a:p>
          <a:p>
            <a:pPr lvl="2"/>
            <a:r>
              <a:rPr lang="en-US" dirty="0"/>
              <a:t>Improvements: cloud infrastructure best short-term scalable option</a:t>
            </a:r>
          </a:p>
          <a:p>
            <a:pPr lvl="1"/>
            <a:r>
              <a:rPr lang="en-US" u="sng" dirty="0"/>
              <a:t>Long reviews</a:t>
            </a:r>
            <a:r>
              <a:rPr lang="en-US" dirty="0"/>
              <a:t>: still extremely challenging for transformers to handle long sentences; </a:t>
            </a:r>
          </a:p>
          <a:p>
            <a:pPr lvl="2"/>
            <a:r>
              <a:rPr lang="en-US" dirty="0"/>
              <a:t>Improvements: use text summarization (this was attempted in this project but did not work well; alternative: ‘every-other-token/ every-other-token sentence’ – creates latency during live inference</a:t>
            </a:r>
          </a:p>
          <a:p>
            <a:pPr lvl="1"/>
            <a:r>
              <a:rPr lang="en-US" u="sng" dirty="0"/>
              <a:t>Sentiment complexity</a:t>
            </a:r>
            <a:r>
              <a:rPr lang="en-US" dirty="0"/>
              <a:t>: more than one sentiment in a review </a:t>
            </a:r>
          </a:p>
          <a:p>
            <a:pPr lvl="3"/>
            <a:r>
              <a:rPr lang="en-US" dirty="0"/>
              <a:t>book/movie reviews feature sentiment about the plot of the movie/book, but also about the quality of directing/writing</a:t>
            </a:r>
          </a:p>
          <a:p>
            <a:pPr lvl="3"/>
            <a:r>
              <a:rPr lang="en-US" dirty="0"/>
              <a:t>A number of records feature neutral sentiment</a:t>
            </a:r>
          </a:p>
          <a:p>
            <a:pPr lvl="2"/>
            <a:r>
              <a:rPr lang="en-US" dirty="0"/>
              <a:t>Improvements: ‘per-record-sentiment’ which are summed up to get over all sentiment – creates inference latency in production</a:t>
            </a:r>
          </a:p>
        </p:txBody>
      </p:sp>
    </p:spTree>
    <p:extLst>
      <p:ext uri="{BB962C8B-B14F-4D97-AF65-F5344CB8AC3E}">
        <p14:creationId xmlns:p14="http://schemas.microsoft.com/office/powerpoint/2010/main" val="20152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Exploration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6284237" cy="4351337"/>
          </a:xfrm>
        </p:spPr>
        <p:txBody>
          <a:bodyPr/>
          <a:lstStyle/>
          <a:p>
            <a:r>
              <a:rPr lang="en-US" dirty="0"/>
              <a:t>1.7 million book reviews</a:t>
            </a:r>
          </a:p>
          <a:p>
            <a:r>
              <a:rPr lang="en-US" dirty="0"/>
              <a:t>Features: user, review text, rating, book genres</a:t>
            </a:r>
          </a:p>
          <a:p>
            <a:r>
              <a:rPr lang="en-US" dirty="0"/>
              <a:t>Review text ranges between 1-4000 words, with a right skew (much more shorter review than long ones)</a:t>
            </a:r>
          </a:p>
          <a:p>
            <a:pPr lvl="1"/>
            <a:r>
              <a:rPr lang="en-US" dirty="0"/>
              <a:t>there is further a statistically significant relationship between review length and rating</a:t>
            </a:r>
          </a:p>
          <a:p>
            <a:r>
              <a:rPr lang="en-US" dirty="0"/>
              <a:t>Book review count against ratings exhibits a non-uniform distribution</a:t>
            </a:r>
          </a:p>
          <a:p>
            <a:r>
              <a:rPr lang="en-US" dirty="0"/>
              <a:t>720 + book genres</a:t>
            </a:r>
          </a:p>
          <a:p>
            <a:r>
              <a:rPr lang="en-US" dirty="0"/>
              <a:t>700K unique users</a:t>
            </a:r>
          </a:p>
          <a:p>
            <a:r>
              <a:rPr lang="en-US" dirty="0"/>
              <a:t>50-60K unique books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825673" y="3528291"/>
            <a:ext cx="801398" cy="95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422391" y="132157"/>
            <a:ext cx="3667125" cy="2403433"/>
            <a:chOff x="7422391" y="132157"/>
            <a:chExt cx="3667125" cy="240343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22391" y="132157"/>
              <a:ext cx="3667125" cy="227647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8961869" y="2281674"/>
              <a:ext cx="12101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Review length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708033" y="2544254"/>
            <a:ext cx="3314700" cy="2147930"/>
            <a:chOff x="7708033" y="2544254"/>
            <a:chExt cx="3314700" cy="214793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08033" y="2544254"/>
              <a:ext cx="3314700" cy="2057099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8516938" y="4438268"/>
              <a:ext cx="223538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Review character length / 1000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517533" y="4648979"/>
            <a:ext cx="3505200" cy="2264806"/>
            <a:chOff x="7517533" y="4648979"/>
            <a:chExt cx="3505200" cy="226480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17533" y="4648979"/>
              <a:ext cx="3505200" cy="2147479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9634630" y="5251155"/>
              <a:ext cx="1141927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Show in counts instead of probabilities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37178" y="6659869"/>
              <a:ext cx="12101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Rating out of 5</a:t>
              </a:r>
            </a:p>
          </p:txBody>
        </p:sp>
      </p:grpSp>
      <p:pic>
        <p:nvPicPr>
          <p:cNvPr id="28" name="Picture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05815" y="2544255"/>
            <a:ext cx="1304657" cy="1688738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 flipV="1">
            <a:off x="7247767" y="2069280"/>
            <a:ext cx="332346" cy="702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733309" y="4341091"/>
            <a:ext cx="940720" cy="479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111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Normalization: punctuation, capitalization, filtering only alphabet characters, lemmatization, tokenization</a:t>
            </a:r>
          </a:p>
          <a:p>
            <a:r>
              <a:rPr lang="en-US" dirty="0"/>
              <a:t>Tools: regex, tensorflow text, pandas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0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055146" cy="5029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900" dirty="0"/>
              <a:t>TF Hub’s trainable BERT encoder + classifier models </a:t>
            </a:r>
          </a:p>
          <a:p>
            <a:pPr lvl="1"/>
            <a:r>
              <a:rPr lang="en-US" dirty="0"/>
              <a:t>(supervised learning)</a:t>
            </a:r>
          </a:p>
          <a:p>
            <a:pPr lvl="1"/>
            <a:r>
              <a:rPr lang="en-US" dirty="0"/>
              <a:t>Long training, fast inference, accuracy subject to the quality of labels</a:t>
            </a:r>
          </a:p>
          <a:p>
            <a:pPr lvl="1"/>
            <a:r>
              <a:rPr lang="en-US" dirty="0"/>
              <a:t>Hyperparameters: </a:t>
            </a:r>
          </a:p>
          <a:p>
            <a:pPr lvl="2"/>
            <a:r>
              <a:rPr lang="en-US" dirty="0"/>
              <a:t>Optimizer: </a:t>
            </a:r>
            <a:r>
              <a:rPr lang="en-US" dirty="0" err="1"/>
              <a:t>adam</a:t>
            </a:r>
            <a:r>
              <a:rPr lang="en-US" dirty="0"/>
              <a:t> being the faster and most versatile</a:t>
            </a:r>
          </a:p>
          <a:p>
            <a:pPr lvl="2"/>
            <a:r>
              <a:rPr lang="en-US" dirty="0"/>
              <a:t>LR: 10e-5 for slow learning</a:t>
            </a:r>
          </a:p>
          <a:p>
            <a:r>
              <a:rPr lang="en-US" sz="1900" dirty="0"/>
              <a:t>SBERT’s pre-trained BERT preprocessor-classifier architectures </a:t>
            </a:r>
          </a:p>
          <a:p>
            <a:pPr lvl="1"/>
            <a:r>
              <a:rPr lang="en-US" dirty="0"/>
              <a:t>(supervised transfer learning)</a:t>
            </a:r>
          </a:p>
          <a:p>
            <a:pPr lvl="1"/>
            <a:r>
              <a:rPr lang="en-US" dirty="0"/>
              <a:t>Short training, fast inference, accuracy subject to the quality of labels</a:t>
            </a:r>
          </a:p>
          <a:p>
            <a:r>
              <a:rPr lang="en-US" sz="1900" dirty="0"/>
              <a:t>Hugging Face’s pre-trained BERT/BART preprocessor-classifier models </a:t>
            </a:r>
          </a:p>
          <a:p>
            <a:pPr lvl="1"/>
            <a:r>
              <a:rPr lang="en-US" dirty="0"/>
              <a:t>(unsupervised transfer learning)</a:t>
            </a:r>
          </a:p>
          <a:p>
            <a:pPr lvl="1"/>
            <a:r>
              <a:rPr lang="en-US" dirty="0"/>
              <a:t>Fast inference, accurate through sampling + human evaluation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  <p:pic>
        <p:nvPicPr>
          <p:cNvPr id="1028" name="Picture 4" descr="TensorFlow Hu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202" y="1642729"/>
            <a:ext cx="2007466" cy="11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4455" y="3615991"/>
            <a:ext cx="1529698" cy="7905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5360" y="5457092"/>
            <a:ext cx="23431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5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055146" cy="502920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endParaRPr lang="en-US" sz="1900" dirty="0">
              <a:solidFill>
                <a:srgbClr val="000000"/>
              </a:solidFill>
            </a:endParaRPr>
          </a:p>
          <a:p>
            <a:pPr>
              <a:lnSpc>
                <a:spcPct val="170000"/>
              </a:lnSpc>
            </a:pPr>
            <a:r>
              <a:rPr lang="en-US" b="1" dirty="0"/>
              <a:t>Key takeaway</a:t>
            </a:r>
            <a:r>
              <a:rPr lang="en-US" dirty="0"/>
              <a:t>: the existing labels on the dataset reflect the user’s opinion of the book and not the actual sentiment of the post, hence supervised learning isn’t an ideal option; this was test and backed by the fact that each of the above model yielded accuracy metrics of 70%;  however, </a:t>
            </a:r>
          </a:p>
          <a:p>
            <a:pPr lvl="1">
              <a:lnSpc>
                <a:spcPct val="170000"/>
              </a:lnSpc>
              <a:buFont typeface="Wingdings 2" pitchFamily="34" charset="0"/>
              <a:buChar char=""/>
            </a:pPr>
            <a:r>
              <a:rPr lang="en-US" b="1" spc="10" dirty="0">
                <a:solidFill>
                  <a:srgbClr val="000000"/>
                </a:solidFill>
              </a:rPr>
              <a:t>judging the unsupervised label propagation done by SBERT’s and </a:t>
            </a:r>
            <a:r>
              <a:rPr lang="en-US" b="1" spc="10" dirty="0" err="1">
                <a:solidFill>
                  <a:srgbClr val="000000"/>
                </a:solidFill>
              </a:rPr>
              <a:t>HuggingFace’s</a:t>
            </a:r>
            <a:r>
              <a:rPr lang="en-US" b="1" spc="10" dirty="0">
                <a:solidFill>
                  <a:srgbClr val="000000"/>
                </a:solidFill>
              </a:rPr>
              <a:t> transformers, the (eye-balled) accuracy from 100 random records is significantly higher than 70%, meaning manually training a network does not work well given the labels don’t reflect the sentiment of the review, instead pre-trained sentence transformers capture sentiment much better</a:t>
            </a:r>
            <a:r>
              <a:rPr lang="en-US" spc="10" dirty="0">
                <a:solidFill>
                  <a:srgbClr val="000000"/>
                </a:solidFill>
              </a:rPr>
              <a:t> (with the contributors of such networks claiming some of them to have an accuracy of 91%)</a:t>
            </a:r>
          </a:p>
        </p:txBody>
      </p:sp>
    </p:spTree>
    <p:extLst>
      <p:ext uri="{BB962C8B-B14F-4D97-AF65-F5344CB8AC3E}">
        <p14:creationId xmlns:p14="http://schemas.microsoft.com/office/powerpoint/2010/main" val="2052888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Training</a:t>
            </a:r>
            <a:r>
              <a:rPr lang="en-US" dirty="0"/>
              <a:t>: cleaning, normalization, summarization[optional]*, encoding, classification, evaluation</a:t>
            </a:r>
          </a:p>
          <a:p>
            <a:r>
              <a:rPr lang="en-US" b="1" dirty="0"/>
              <a:t>Inference</a:t>
            </a:r>
            <a:r>
              <a:rPr lang="en-US" dirty="0"/>
              <a:t>: cleaning validation, normalization, summarization[required]*, encoding, classification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600" dirty="0"/>
              <a:t>* Records could be cut short or eliminated during the cleaning/normalization processes.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182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873175" cy="49609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/>
              <a:t>Development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Long train times, and numerous hypothesis to test</a:t>
            </a:r>
          </a:p>
          <a:p>
            <a:pPr lvl="1"/>
            <a:r>
              <a:rPr lang="en-US" dirty="0"/>
              <a:t>Labelled data that reflects the overall sentiment of the review</a:t>
            </a:r>
          </a:p>
          <a:p>
            <a:pPr lvl="1"/>
            <a:r>
              <a:rPr lang="en-US" dirty="0"/>
              <a:t>Choice of how to consistently deal with long reviews</a:t>
            </a:r>
          </a:p>
          <a:p>
            <a:pPr lvl="1"/>
            <a:r>
              <a:rPr lang="en-US" dirty="0"/>
              <a:t>Hyper parameter choices are nearly infinite and have consequence on production models</a:t>
            </a:r>
          </a:p>
          <a:p>
            <a:r>
              <a:rPr lang="en-US" b="1" dirty="0"/>
              <a:t>Production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Very large networks (large constant memory space allocated creates scaling problems)</a:t>
            </a:r>
          </a:p>
          <a:p>
            <a:pPr lvl="1"/>
            <a:r>
              <a:rPr lang="en-US" dirty="0"/>
              <a:t>Custom networks don’t allow for things like DNN pruning for fast model deployment</a:t>
            </a:r>
          </a:p>
          <a:p>
            <a:pPr lvl="1"/>
            <a:r>
              <a:rPr lang="en-US" dirty="0"/>
              <a:t>Inference latency (</a:t>
            </a:r>
            <a:r>
              <a:rPr lang="en-US" dirty="0" err="1"/>
              <a:t>nlp</a:t>
            </a:r>
            <a:r>
              <a:rPr lang="en-US" dirty="0"/>
              <a:t> data requires extensive transformation and validation before inference is done)</a:t>
            </a:r>
          </a:p>
          <a:p>
            <a:pPr marL="27432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dirty="0"/>
              <a:t>* Records could be cut short or eliminated during the cleaning/normalization processes.</a:t>
            </a:r>
          </a:p>
        </p:txBody>
      </p:sp>
    </p:spTree>
    <p:extLst>
      <p:ext uri="{BB962C8B-B14F-4D97-AF65-F5344CB8AC3E}">
        <p14:creationId xmlns:p14="http://schemas.microsoft.com/office/powerpoint/2010/main" val="184508560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173</TotalTime>
  <Words>888</Words>
  <Application>Microsoft Office PowerPoint</Application>
  <PresentationFormat>Widescreen</PresentationFormat>
  <Paragraphs>87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View</vt:lpstr>
      <vt:lpstr>Reviewer Sentiment Analysis</vt:lpstr>
      <vt:lpstr>Summary</vt:lpstr>
      <vt:lpstr>Summary</vt:lpstr>
      <vt:lpstr>Data Exploration</vt:lpstr>
      <vt:lpstr>Feature engineering</vt:lpstr>
      <vt:lpstr>Modelling</vt:lpstr>
      <vt:lpstr>Modelling</vt:lpstr>
      <vt:lpstr>Pipeline</vt:lpstr>
      <vt:lpstr>Challenges</vt:lpstr>
      <vt:lpstr>Production package</vt:lpstr>
      <vt:lpstr>Source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Sentiment Analysis</dc:title>
  <dc:creator>Mohamed Benaicha</dc:creator>
  <cp:lastModifiedBy>Mohamed Benaicha</cp:lastModifiedBy>
  <cp:revision>26</cp:revision>
  <dcterms:created xsi:type="dcterms:W3CDTF">2022-06-28T15:45:17Z</dcterms:created>
  <dcterms:modified xsi:type="dcterms:W3CDTF">2022-06-29T20:44:15Z</dcterms:modified>
</cp:coreProperties>
</file>